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2" r:id="rId2"/>
    <p:sldId id="263" r:id="rId3"/>
    <p:sldId id="257" r:id="rId4"/>
    <p:sldId id="258" r:id="rId5"/>
    <p:sldId id="259" r:id="rId6"/>
    <p:sldId id="260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3" d="100"/>
          <a:sy n="83" d="100"/>
        </p:scale>
        <p:origin x="1411" y="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0.png>
</file>

<file path=ppt/media/image11.png>
</file>

<file path=ppt/media/image12.png>
</file>

<file path=ppt/media/image13.png>
</file>

<file path=ppt/media/image2.png>
</file>

<file path=ppt/media/image2.tiff>
</file>

<file path=ppt/media/image3.png>
</file>

<file path=ppt/media/image3.tiff>
</file>

<file path=ppt/media/image4.png>
</file>

<file path=ppt/media/image4.tiff>
</file>

<file path=ppt/media/image5.png>
</file>

<file path=ppt/media/image5.tiff>
</file>

<file path=ppt/media/image6.png>
</file>

<file path=ppt/media/image6.tiff>
</file>

<file path=ppt/media/image7.png>
</file>

<file path=ppt/media/image7.tiff>
</file>

<file path=ppt/media/image8.png>
</file>

<file path=ppt/media/image8.tiff>
</file>

<file path=ppt/media/image9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890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166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948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11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45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326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67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9051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731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845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87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A1E49-63F0-4019-B239-F9E0B024903E}" type="datetimeFigureOut">
              <a:rPr lang="en-US" smtClean="0"/>
              <a:t>4/2/2020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A5C0F-510E-4510-A031-44C2BDA7DB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923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12" Type="http://schemas.openxmlformats.org/officeDocument/2006/relationships/image" Target="../media/image12.png"/><Relationship Id="rId17" Type="http://schemas.openxmlformats.org/officeDocument/2006/relationships/image" Target="../media/image5.png"/><Relationship Id="rId7" Type="http://schemas.openxmlformats.org/officeDocument/2006/relationships/image" Target="../media/image7.pn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11" Type="http://schemas.openxmlformats.org/officeDocument/2006/relationships/image" Target="../media/image11.png"/><Relationship Id="rId6" Type="http://schemas.openxmlformats.org/officeDocument/2006/relationships/image" Target="../media/image6.png"/><Relationship Id="rId15" Type="http://schemas.openxmlformats.org/officeDocument/2006/relationships/image" Target="../media/image3.png"/><Relationship Id="rId10" Type="http://schemas.openxmlformats.org/officeDocument/2006/relationships/image" Target="../media/image10.png"/><Relationship Id="rId9" Type="http://schemas.openxmlformats.org/officeDocument/2006/relationships/image" Target="../media/image9.png"/><Relationship Id="rId1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840881" y="301499"/>
            <a:ext cx="6855703" cy="6345512"/>
            <a:chOff x="1263618" y="218790"/>
            <a:chExt cx="6855703" cy="6345512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56" t="5999" r="12489" b="8533"/>
            <a:stretch/>
          </p:blipFill>
          <p:spPr bwMode="auto">
            <a:xfrm>
              <a:off x="1263618" y="218790"/>
              <a:ext cx="6855703" cy="6345512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10" name="Oval 9"/>
            <p:cNvSpPr/>
            <p:nvPr/>
          </p:nvSpPr>
          <p:spPr>
            <a:xfrm>
              <a:off x="2781299" y="2413001"/>
              <a:ext cx="71967" cy="71967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2942165" y="4982627"/>
              <a:ext cx="71967" cy="71967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4995324" y="2328345"/>
              <a:ext cx="71967" cy="71967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477921" y="4220637"/>
              <a:ext cx="71967" cy="71967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5384782" y="3323163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5541417" y="3285065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5541415" y="3594099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5583752" y="4080931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5952056" y="4076700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6663258" y="4313766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6815658" y="3894666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5058833" y="2036245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4859868" y="1168418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4571992" y="5952056"/>
              <a:ext cx="71967" cy="71967"/>
            </a:xfrm>
            <a:prstGeom prst="ellips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4572000" y="5799653"/>
              <a:ext cx="71967" cy="71967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614334" y="5736153"/>
              <a:ext cx="88898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USGS</a:t>
              </a:r>
            </a:p>
            <a:p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NDBC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69481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>
            <a:extLst>
              <a:ext uri="{FF2B5EF4-FFF2-40B4-BE49-F238E27FC236}">
                <a16:creationId xmlns:a16="http://schemas.microsoft.com/office/drawing/2014/main" id="{64CF45A5-2CEA-1349-8388-DB26E1B77B29}"/>
              </a:ext>
            </a:extLst>
          </p:cNvPr>
          <p:cNvGrpSpPr/>
          <p:nvPr/>
        </p:nvGrpSpPr>
        <p:grpSpPr>
          <a:xfrm>
            <a:off x="1235067" y="3644614"/>
            <a:ext cx="6363954" cy="1975401"/>
            <a:chOff x="0" y="419576"/>
            <a:chExt cx="6573606" cy="2080568"/>
          </a:xfrm>
        </p:grpSpPr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B6A8ECBF-C16E-5C4E-9A2A-4A5294BFA191}"/>
                </a:ext>
              </a:extLst>
            </p:cNvPr>
            <p:cNvGrpSpPr/>
            <p:nvPr/>
          </p:nvGrpSpPr>
          <p:grpSpPr>
            <a:xfrm>
              <a:off x="0" y="466889"/>
              <a:ext cx="6573606" cy="2033255"/>
              <a:chOff x="0" y="466889"/>
              <a:chExt cx="6573606" cy="2033255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2" name="TextBox 12">
                    <a:extLst>
                      <a:ext uri="{FF2B5EF4-FFF2-40B4-BE49-F238E27FC236}">
                        <a16:creationId xmlns:a16="http://schemas.microsoft.com/office/drawing/2014/main" id="{FB15C96F-688A-A644-89A1-303910190355}"/>
                      </a:ext>
                    </a:extLst>
                  </p:cNvPr>
                  <p:cNvSpPr txBox="1"/>
                  <p:nvPr/>
                </p:nvSpPr>
                <p:spPr>
                  <a:xfrm>
                    <a:off x="0" y="466889"/>
                    <a:ext cx="1050290" cy="203325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["/>
                              <m:endChr m:val="]"/>
                              <m:ctrlPr>
                                <a:rPr lang="en-US" sz="24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sz="24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SimSu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SimSu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en-US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sz="24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SimSu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1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lang="en-US" sz="24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 panose="02040503050406030204" pitchFamily="18" charset="0"/>
                                                  <a:ea typeface="SimSu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m>
                                                  <m:mPr>
                                                    <m:mcs>
                                                      <m:mc>
                                                        <m:mcPr>
                                                          <m:count m:val="1"/>
                                                          <m:mcJc m:val="center"/>
                                                        </m:mcPr>
                                                      </m:mc>
                                                    </m:mcs>
                                                    <m:ctrlPr>
                                                      <a:rPr lang="en-US" sz="2400" i="1">
                                                        <a:solidFill>
                                                          <a:srgbClr val="00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  <a:ea typeface="SimSun" panose="02010600030101010101" pitchFamily="2" charset="-122"/>
                                                        <a:cs typeface="Times New Roman" panose="02020603050405020304" pitchFamily="18" charset="0"/>
                                                      </a:rPr>
                                                    </m:ctrlPr>
                                                  </m:mPr>
                                                  <m:mr>
                                                    <m:e>
                                                      <m:r>
                                                        <m:rPr>
                                                          <m:brk/>
                                                        </m:rPr>
                                                        <a:rPr lang="en-US" sz="2400" i="1">
                                                          <a:solidFill>
                                                            <a:srgbClr val="000000"/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  <a:ea typeface="Times New Roman" panose="020206030504050203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⋮</m:t>
                                                      </m:r>
                                                    </m:e>
                                                  </m:mr>
                                                  <m:mr>
                                                    <m:e>
                                                      <m:sSub>
                                                        <m:sSubPr>
                                                          <m:ctrlPr>
                                                            <a:rPr lang="en-US" sz="2400" i="1">
                                                              <a:solidFill>
                                                                <a:srgbClr val="000000"/>
                                                              </a:solidFill>
                                                              <a:latin typeface="Cambria Math" panose="02040503050406030204" pitchFamily="18" charset="0"/>
                                                              <a:ea typeface="SimSu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</m:ctrlPr>
                                                        </m:sSubPr>
                                                        <m:e>
                                                          <m:r>
                                                            <a:rPr lang="en-US" sz="2400" i="1">
                                                              <a:solidFill>
                                                                <a:srgbClr val="000000"/>
                                                              </a:solidFill>
                                                              <a:latin typeface="Cambria Math" panose="02040503050406030204" pitchFamily="18" charset="0"/>
                                                              <a:ea typeface="Times New Roman" panose="02020603050405020304" pitchFamily="18" charset="0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𝑥</m:t>
                                                          </m:r>
                                                        </m:e>
                                                        <m:sub>
                                                          <m:r>
                                                            <a:rPr lang="en-US" sz="2400" i="1">
                                                              <a:solidFill>
                                                                <a:srgbClr val="000000"/>
                                                              </a:solidFill>
                                                              <a:latin typeface="Cambria Math" panose="02040503050406030204" pitchFamily="18" charset="0"/>
                                                              <a:ea typeface="Times New Roman" panose="02020603050405020304" pitchFamily="18" charset="0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𝑖</m:t>
                                                          </m:r>
                                                        </m:sub>
                                                      </m:sSub>
                                                    </m:e>
                                                  </m:mr>
                                                </m:m>
                                              </m:e>
                                            </m:mr>
                                            <m:mr>
                                              <m:e>
                                                <m:r>
                                                  <m:rPr>
                                                    <m:brk/>
                                                  </m:rPr>
                                                  <a:rPr lang="en-US" sz="24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Times New Roman" panose="020206030504050203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⋮</m:t>
                                                </m:r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 panose="02040503050406030204" pitchFamily="18" charset="0"/>
                                                  <a:ea typeface="SimSu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 panose="02040503050406030204" pitchFamily="18" charset="0"/>
                                                  <a:ea typeface="Times New Roman" panose="020206030504050203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𝑥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 panose="02040503050406030204" pitchFamily="18" charset="0"/>
                                                  <a:ea typeface="Times New Roman" panose="020206030504050203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𝑛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mr>
                              </m:m>
                            </m:e>
                          </m:d>
                        </m:oMath>
                      </m:oMathPara>
                    </a14:m>
                    <a:endParaRPr lang="en-US" sz="1200"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82" name="TextBox 12">
                    <a:extLst>
                      <a:ext uri="{FF2B5EF4-FFF2-40B4-BE49-F238E27FC236}">
                        <a16:creationId xmlns:a16="http://schemas.microsoft.com/office/drawing/2014/main" id="{FB15C96F-688A-A644-89A1-303910190355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0" y="466889"/>
                    <a:ext cx="1050290" cy="2033255"/>
                  </a:xfrm>
                  <a:prstGeom prst="rect">
                    <a:avLst/>
                  </a:prstGeom>
                  <a:blipFill>
                    <a:blip r:embed="rId8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83" name="TextBox 13">
                    <a:extLst>
                      <a:ext uri="{FF2B5EF4-FFF2-40B4-BE49-F238E27FC236}">
                        <a16:creationId xmlns:a16="http://schemas.microsoft.com/office/drawing/2014/main" id="{E31C3F34-A3E5-6343-95B8-8F410CB5BB81}"/>
                      </a:ext>
                    </a:extLst>
                  </p:cNvPr>
                  <p:cNvSpPr txBox="1"/>
                  <p:nvPr/>
                </p:nvSpPr>
                <p:spPr>
                  <a:xfrm>
                    <a:off x="1173529" y="486315"/>
                    <a:ext cx="1270000" cy="198355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d>
                            <m:dPr>
                              <m:begChr m:val="["/>
                              <m:endChr m:val="]"/>
                              <m:ctrlPr>
                                <a:rPr lang="en-US" sz="22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sz="22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SimSu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sSub>
                                      <m:sSubPr>
                                        <m:ctrlPr>
                                          <a:rPr lang="en-US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SimSu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𝑤</m:t>
                                        </m:r>
                                      </m:e>
                                      <m:sub>
                                        <m:r>
                                          <a:rPr lang="en-US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𝑗</m:t>
                                        </m:r>
                                        <m:r>
                                          <a:rPr lang="en-US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Times New Roman" panose="02020603050405020304" pitchFamily="18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mr>
                                <m:m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sz="2200" i="1">
                                            <a:solidFill>
                                              <a:srgbClr val="000000"/>
                                            </a:solidFill>
                                            <a:latin typeface="Cambria Math" panose="02040503050406030204" pitchFamily="18" charset="0"/>
                                            <a:ea typeface="SimSun" panose="02010600030101010101" pitchFamily="2" charset="-122"/>
                                            <a:cs typeface="Times New Roman" panose="020206030504050203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1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lang="en-US" sz="2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 panose="02040503050406030204" pitchFamily="18" charset="0"/>
                                                  <a:ea typeface="SimSu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m>
                                                  <m:mPr>
                                                    <m:mcs>
                                                      <m:mc>
                                                        <m:mcPr>
                                                          <m:count m:val="1"/>
                                                          <m:mcJc m:val="center"/>
                                                        </m:mcPr>
                                                      </m:mc>
                                                    </m:mcs>
                                                    <m:ctrlPr>
                                                      <a:rPr lang="en-US" sz="2200" i="1">
                                                        <a:solidFill>
                                                          <a:srgbClr val="000000"/>
                                                        </a:solidFill>
                                                        <a:latin typeface="Cambria Math" panose="02040503050406030204" pitchFamily="18" charset="0"/>
                                                        <a:ea typeface="SimSun" panose="02010600030101010101" pitchFamily="2" charset="-122"/>
                                                        <a:cs typeface="Times New Roman" panose="02020603050405020304" pitchFamily="18" charset="0"/>
                                                      </a:rPr>
                                                    </m:ctrlPr>
                                                  </m:mPr>
                                                  <m:mr>
                                                    <m:e>
                                                      <m:r>
                                                        <m:rPr>
                                                          <m:brk/>
                                                        </m:rPr>
                                                        <a:rPr lang="en-US" sz="2200" i="1">
                                                          <a:solidFill>
                                                            <a:srgbClr val="000000"/>
                                                          </a:solidFill>
                                                          <a:latin typeface="Cambria Math" panose="02040503050406030204" pitchFamily="18" charset="0"/>
                                                          <a:ea typeface="Times New Roman" panose="02020603050405020304" pitchFamily="18" charset="0"/>
                                                          <a:cs typeface="Times New Roman" panose="02020603050405020304" pitchFamily="18" charset="0"/>
                                                        </a:rPr>
                                                        <m:t>⋮</m:t>
                                                      </m:r>
                                                    </m:e>
                                                  </m:mr>
                                                  <m:mr>
                                                    <m:e>
                                                      <m:sSub>
                                                        <m:sSubPr>
                                                          <m:ctrlPr>
                                                            <a:rPr lang="en-US" sz="2200" i="1">
                                                              <a:solidFill>
                                                                <a:srgbClr val="000000"/>
                                                              </a:solidFill>
                                                              <a:latin typeface="Cambria Math" panose="02040503050406030204" pitchFamily="18" charset="0"/>
                                                              <a:ea typeface="SimSun" panose="02010600030101010101" pitchFamily="2" charset="-122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</m:ctrlPr>
                                                        </m:sSubPr>
                                                        <m:e>
                                                          <m:r>
                                                            <a:rPr lang="en-US" sz="2200" i="1">
                                                              <a:solidFill>
                                                                <a:srgbClr val="000000"/>
                                                              </a:solidFill>
                                                              <a:latin typeface="Cambria Math" panose="02040503050406030204" pitchFamily="18" charset="0"/>
                                                              <a:ea typeface="Times New Roman" panose="02020603050405020304" pitchFamily="18" charset="0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𝑤</m:t>
                                                          </m:r>
                                                        </m:e>
                                                        <m:sub>
                                                          <m:r>
                                                            <a:rPr lang="en-US" sz="2200" i="1">
                                                              <a:solidFill>
                                                                <a:srgbClr val="000000"/>
                                                              </a:solidFill>
                                                              <a:latin typeface="Cambria Math" panose="02040503050406030204" pitchFamily="18" charset="0"/>
                                                              <a:ea typeface="Times New Roman" panose="02020603050405020304" pitchFamily="18" charset="0"/>
                                                              <a:cs typeface="Times New Roman" panose="02020603050405020304" pitchFamily="18" charset="0"/>
                                                            </a:rPr>
                                                            <m:t>𝑗𝑖</m:t>
                                                          </m:r>
                                                        </m:sub>
                                                      </m:sSub>
                                                    </m:e>
                                                  </m:mr>
                                                </m:m>
                                              </m:e>
                                            </m:mr>
                                            <m:mr>
                                              <m:e>
                                                <m:r>
                                                  <m:rPr>
                                                    <m:brk/>
                                                  </m:rPr>
                                                  <a:rPr lang="en-US" sz="2200" i="1">
                                                    <a:solidFill>
                                                      <a:srgbClr val="000000"/>
                                                    </a:solidFill>
                                                    <a:latin typeface="Cambria Math" panose="02040503050406030204" pitchFamily="18" charset="0"/>
                                                    <a:ea typeface="Times New Roman" panose="02020603050405020304" pitchFamily="18" charset="0"/>
                                                    <a:cs typeface="Times New Roman" panose="02020603050405020304" pitchFamily="18" charset="0"/>
                                                  </a:rPr>
                                                  <m:t>⋮</m:t>
                                                </m:r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  <m:m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 panose="02040503050406030204" pitchFamily="18" charset="0"/>
                                                  <a:ea typeface="SimSu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 panose="02040503050406030204" pitchFamily="18" charset="0"/>
                                                  <a:ea typeface="Times New Roman" panose="020206030504050203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𝑤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200" i="1">
                                                  <a:solidFill>
                                                    <a:srgbClr val="000000"/>
                                                  </a:solidFill>
                                                  <a:latin typeface="Cambria Math" panose="02040503050406030204" pitchFamily="18" charset="0"/>
                                                  <a:ea typeface="Times New Roman" panose="02020603050405020304" pitchFamily="18" charset="0"/>
                                                  <a:cs typeface="Times New Roman" panose="02020603050405020304" pitchFamily="18" charset="0"/>
                                                </a:rPr>
                                                <m:t>𝑗𝑛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mr>
                              </m:m>
                            </m:e>
                          </m:d>
                        </m:oMath>
                      </m:oMathPara>
                    </a14:m>
                    <a:endParaRPr lang="en-US" sz="1200" dirty="0"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83" name="TextBox 13">
                    <a:extLst>
                      <a:ext uri="{FF2B5EF4-FFF2-40B4-BE49-F238E27FC236}">
                        <a16:creationId xmlns:a16="http://schemas.microsoft.com/office/drawing/2014/main" id="{E31C3F34-A3E5-6343-95B8-8F410CB5BB81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173529" y="486315"/>
                    <a:ext cx="1270000" cy="1983559"/>
                  </a:xfrm>
                  <a:prstGeom prst="rect">
                    <a:avLst/>
                  </a:prstGeom>
                  <a:blipFill>
                    <a:blip r:embed="rId9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84" name="Straight Arrow Connector 83">
                <a:extLst>
                  <a:ext uri="{FF2B5EF4-FFF2-40B4-BE49-F238E27FC236}">
                    <a16:creationId xmlns:a16="http://schemas.microsoft.com/office/drawing/2014/main" id="{0AD33C5D-A577-0141-9286-2B51428B61FE}"/>
                  </a:ext>
                </a:extLst>
              </p:cNvPr>
              <p:cNvCxnSpPr/>
              <p:nvPr/>
            </p:nvCxnSpPr>
            <p:spPr>
              <a:xfrm flipV="1">
                <a:off x="807273" y="652479"/>
                <a:ext cx="603115" cy="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5" name="Straight Arrow Connector 84">
                <a:extLst>
                  <a:ext uri="{FF2B5EF4-FFF2-40B4-BE49-F238E27FC236}">
                    <a16:creationId xmlns:a16="http://schemas.microsoft.com/office/drawing/2014/main" id="{6F4B9F07-1F7F-6942-9507-506D230B412F}"/>
                  </a:ext>
                </a:extLst>
              </p:cNvPr>
              <p:cNvCxnSpPr/>
              <p:nvPr/>
            </p:nvCxnSpPr>
            <p:spPr>
              <a:xfrm flipV="1">
                <a:off x="813757" y="989705"/>
                <a:ext cx="603115" cy="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6" name="Straight Arrow Connector 85">
                <a:extLst>
                  <a:ext uri="{FF2B5EF4-FFF2-40B4-BE49-F238E27FC236}">
                    <a16:creationId xmlns:a16="http://schemas.microsoft.com/office/drawing/2014/main" id="{22E56227-44E2-7149-8F17-0734E6F67B10}"/>
                  </a:ext>
                </a:extLst>
              </p:cNvPr>
              <p:cNvCxnSpPr/>
              <p:nvPr/>
            </p:nvCxnSpPr>
            <p:spPr>
              <a:xfrm flipV="1">
                <a:off x="823485" y="1696601"/>
                <a:ext cx="603115" cy="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>
                <a:extLst>
                  <a:ext uri="{FF2B5EF4-FFF2-40B4-BE49-F238E27FC236}">
                    <a16:creationId xmlns:a16="http://schemas.microsoft.com/office/drawing/2014/main" id="{FC2C0F0A-069F-CB4C-B3D3-DE679B3EDEEB}"/>
                  </a:ext>
                </a:extLst>
              </p:cNvPr>
              <p:cNvCxnSpPr/>
              <p:nvPr/>
            </p:nvCxnSpPr>
            <p:spPr>
              <a:xfrm flipV="1">
                <a:off x="842940" y="2296509"/>
                <a:ext cx="603115" cy="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>
                <a:extLst>
                  <a:ext uri="{FF2B5EF4-FFF2-40B4-BE49-F238E27FC236}">
                    <a16:creationId xmlns:a16="http://schemas.microsoft.com/office/drawing/2014/main" id="{DF32A61F-71B0-7846-8D93-B653FA58F956}"/>
                  </a:ext>
                </a:extLst>
              </p:cNvPr>
              <p:cNvCxnSpPr/>
              <p:nvPr/>
            </p:nvCxnSpPr>
            <p:spPr>
              <a:xfrm>
                <a:off x="2167841" y="652479"/>
                <a:ext cx="1367420" cy="604671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89" name="Straight Arrow Connector 88">
                <a:extLst>
                  <a:ext uri="{FF2B5EF4-FFF2-40B4-BE49-F238E27FC236}">
                    <a16:creationId xmlns:a16="http://schemas.microsoft.com/office/drawing/2014/main" id="{0A07C67A-7E60-7B4A-A19A-68D8EE5C14BB}"/>
                  </a:ext>
                </a:extLst>
              </p:cNvPr>
              <p:cNvCxnSpPr/>
              <p:nvPr/>
            </p:nvCxnSpPr>
            <p:spPr>
              <a:xfrm>
                <a:off x="2183085" y="983220"/>
                <a:ext cx="1352176" cy="379378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0" name="Straight Arrow Connector 89">
                <a:extLst>
                  <a:ext uri="{FF2B5EF4-FFF2-40B4-BE49-F238E27FC236}">
                    <a16:creationId xmlns:a16="http://schemas.microsoft.com/office/drawing/2014/main" id="{B2C76EBE-1418-634C-8A36-C901E566B171}"/>
                  </a:ext>
                </a:extLst>
              </p:cNvPr>
              <p:cNvCxnSpPr/>
              <p:nvPr/>
            </p:nvCxnSpPr>
            <p:spPr>
              <a:xfrm flipV="1">
                <a:off x="2177569" y="1587331"/>
                <a:ext cx="1357692" cy="10927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F804CA74-847F-CD4C-BAD3-F84A17164FAC}"/>
                  </a:ext>
                </a:extLst>
              </p:cNvPr>
              <p:cNvCxnSpPr/>
              <p:nvPr/>
            </p:nvCxnSpPr>
            <p:spPr>
              <a:xfrm flipV="1">
                <a:off x="2173357" y="1709754"/>
                <a:ext cx="1345990" cy="564114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C2E26275-969E-F044-BB4B-0554FBBFA339}"/>
                  </a:ext>
                </a:extLst>
              </p:cNvPr>
              <p:cNvSpPr/>
              <p:nvPr/>
            </p:nvSpPr>
            <p:spPr>
              <a:xfrm>
                <a:off x="3519347" y="1163412"/>
                <a:ext cx="640080" cy="640080"/>
              </a:xfrm>
              <a:prstGeom prst="rect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3" name="TextBox 23">
                    <a:extLst>
                      <a:ext uri="{FF2B5EF4-FFF2-40B4-BE49-F238E27FC236}">
                        <a16:creationId xmlns:a16="http://schemas.microsoft.com/office/drawing/2014/main" id="{A8813D50-CD45-9D4E-8282-4301C27EF95F}"/>
                      </a:ext>
                    </a:extLst>
                  </p:cNvPr>
                  <p:cNvSpPr txBox="1"/>
                  <p:nvPr/>
                </p:nvSpPr>
                <p:spPr>
                  <a:xfrm>
                    <a:off x="3608751" y="1185595"/>
                    <a:ext cx="389255" cy="58481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l-GR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𝛴</m:t>
                          </m:r>
                        </m:oMath>
                      </m:oMathPara>
                    </a14:m>
                    <a:endParaRPr lang="en-US" sz="1200"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93" name="TextBox 23">
                    <a:extLst>
                      <a:ext uri="{FF2B5EF4-FFF2-40B4-BE49-F238E27FC236}">
                        <a16:creationId xmlns:a16="http://schemas.microsoft.com/office/drawing/2014/main" id="{A8813D50-CD45-9D4E-8282-4301C27EF95F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08751" y="1185595"/>
                    <a:ext cx="389255" cy="584814"/>
                  </a:xfrm>
                  <a:prstGeom prst="rect">
                    <a:avLst/>
                  </a:prstGeom>
                  <a:blipFill>
                    <a:blip r:embed="rId10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94" name="Straight Arrow Connector 93">
                <a:extLst>
                  <a:ext uri="{FF2B5EF4-FFF2-40B4-BE49-F238E27FC236}">
                    <a16:creationId xmlns:a16="http://schemas.microsoft.com/office/drawing/2014/main" id="{2AC2ED29-1E6A-7D42-AA4A-64C9B16277D3}"/>
                  </a:ext>
                </a:extLst>
              </p:cNvPr>
              <p:cNvCxnSpPr/>
              <p:nvPr/>
            </p:nvCxnSpPr>
            <p:spPr>
              <a:xfrm>
                <a:off x="4159427" y="1470173"/>
                <a:ext cx="457200" cy="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5" name="Oval 94">
                <a:extLst>
                  <a:ext uri="{FF2B5EF4-FFF2-40B4-BE49-F238E27FC236}">
                    <a16:creationId xmlns:a16="http://schemas.microsoft.com/office/drawing/2014/main" id="{100E76F0-20FE-504F-A476-9463707EEB84}"/>
                  </a:ext>
                </a:extLst>
              </p:cNvPr>
              <p:cNvSpPr/>
              <p:nvPr/>
            </p:nvSpPr>
            <p:spPr>
              <a:xfrm>
                <a:off x="4616627" y="1150133"/>
                <a:ext cx="640080" cy="640080"/>
              </a:xfrm>
              <a:prstGeom prst="ellipse">
                <a:avLst/>
              </a:prstGeom>
              <a:solidFill>
                <a:schemeClr val="bg1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96" name="TextBox 26">
                    <a:extLst>
                      <a:ext uri="{FF2B5EF4-FFF2-40B4-BE49-F238E27FC236}">
                        <a16:creationId xmlns:a16="http://schemas.microsoft.com/office/drawing/2014/main" id="{73AB3735-4007-3D43-B37E-AF3B0DB76B2A}"/>
                      </a:ext>
                    </a:extLst>
                  </p:cNvPr>
                  <p:cNvSpPr txBox="1"/>
                  <p:nvPr/>
                </p:nvSpPr>
                <p:spPr>
                  <a:xfrm>
                    <a:off x="4635447" y="1109616"/>
                    <a:ext cx="573466" cy="58481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3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𝜑</m:t>
                          </m:r>
                        </m:oMath>
                      </m:oMathPara>
                    </a14:m>
                    <a:endParaRPr lang="en-US" sz="1200"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96" name="TextBox 26">
                    <a:extLst>
                      <a:ext uri="{FF2B5EF4-FFF2-40B4-BE49-F238E27FC236}">
                        <a16:creationId xmlns:a16="http://schemas.microsoft.com/office/drawing/2014/main" id="{73AB3735-4007-3D43-B37E-AF3B0DB76B2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4635447" y="1109616"/>
                    <a:ext cx="573466" cy="584814"/>
                  </a:xfrm>
                  <a:prstGeom prst="rect">
                    <a:avLst/>
                  </a:prstGeom>
                  <a:blipFill>
                    <a:blip r:embed="rId11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97" name="TextBox 27">
                <a:extLst>
                  <a:ext uri="{FF2B5EF4-FFF2-40B4-BE49-F238E27FC236}">
                    <a16:creationId xmlns:a16="http://schemas.microsoft.com/office/drawing/2014/main" id="{1998B403-7D1A-A845-978A-64FC72A11FB3}"/>
                  </a:ext>
                </a:extLst>
              </p:cNvPr>
              <p:cNvSpPr txBox="1"/>
              <p:nvPr/>
            </p:nvSpPr>
            <p:spPr>
              <a:xfrm>
                <a:off x="4387919" y="633412"/>
                <a:ext cx="1097280" cy="5232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>
                    <a:solidFill>
                      <a:srgbClr val="000000"/>
                    </a:solidFill>
                    <a:latin typeface="Arial" panose="020B0604020202020204" pitchFamily="34" charset="0"/>
                    <a:ea typeface="Times New Roman" panose="02020603050405020304" pitchFamily="18" charset="0"/>
                  </a:rPr>
                  <a:t>activation</a:t>
                </a:r>
                <a:endParaRPr lang="en-US" sz="120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algn="ctr"/>
                <a:r>
                  <a:rPr lang="en-US" sz="1400">
                    <a:solidFill>
                      <a:srgbClr val="000000"/>
                    </a:solidFill>
                    <a:latin typeface="Arial" panose="020B0604020202020204" pitchFamily="34" charset="0"/>
                    <a:ea typeface="Times New Roman" panose="02020603050405020304" pitchFamily="18" charset="0"/>
                  </a:rPr>
                  <a:t>function</a:t>
                </a:r>
                <a:endParaRPr lang="en-US" sz="120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cxnSp>
            <p:nvCxnSpPr>
              <p:cNvPr id="98" name="Straight Arrow Connector 97">
                <a:extLst>
                  <a:ext uri="{FF2B5EF4-FFF2-40B4-BE49-F238E27FC236}">
                    <a16:creationId xmlns:a16="http://schemas.microsoft.com/office/drawing/2014/main" id="{8E3C65B3-9154-8D44-A2B2-108180BCA630}"/>
                  </a:ext>
                </a:extLst>
              </p:cNvPr>
              <p:cNvCxnSpPr/>
              <p:nvPr/>
            </p:nvCxnSpPr>
            <p:spPr>
              <a:xfrm>
                <a:off x="5256707" y="1436478"/>
                <a:ext cx="457200" cy="0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99" name="TextBox 29">
                <a:extLst>
                  <a:ext uri="{FF2B5EF4-FFF2-40B4-BE49-F238E27FC236}">
                    <a16:creationId xmlns:a16="http://schemas.microsoft.com/office/drawing/2014/main" id="{35BBEFE8-96BE-ED48-82B1-56635F039827}"/>
                  </a:ext>
                </a:extLst>
              </p:cNvPr>
              <p:cNvSpPr txBox="1"/>
              <p:nvPr/>
            </p:nvSpPr>
            <p:spPr>
              <a:xfrm>
                <a:off x="5632259" y="1271658"/>
                <a:ext cx="941347" cy="3077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>
                    <a:solidFill>
                      <a:srgbClr val="000000"/>
                    </a:solidFill>
                    <a:latin typeface="Arial" panose="020B0604020202020204" pitchFamily="34" charset="0"/>
                    <a:ea typeface="Times New Roman" panose="02020603050405020304" pitchFamily="18" charset="0"/>
                  </a:rPr>
                  <a:t>activation</a:t>
                </a:r>
                <a:endParaRPr lang="en-US" sz="120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  <p:cxnSp>
            <p:nvCxnSpPr>
              <p:cNvPr id="100" name="Straight Arrow Connector 99">
                <a:extLst>
                  <a:ext uri="{FF2B5EF4-FFF2-40B4-BE49-F238E27FC236}">
                    <a16:creationId xmlns:a16="http://schemas.microsoft.com/office/drawing/2014/main" id="{4F9E6444-8566-2042-9AED-1EAAAE3D7785}"/>
                  </a:ext>
                </a:extLst>
              </p:cNvPr>
              <p:cNvCxnSpPr/>
              <p:nvPr/>
            </p:nvCxnSpPr>
            <p:spPr>
              <a:xfrm flipV="1">
                <a:off x="4989217" y="1803492"/>
                <a:ext cx="0" cy="347047"/>
              </a:xfrm>
              <a:prstGeom prst="straightConnector1">
                <a:avLst/>
              </a:prstGeom>
              <a:ln w="19050"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1" name="TextBox 31">
                <a:extLst>
                  <a:ext uri="{FF2B5EF4-FFF2-40B4-BE49-F238E27FC236}">
                    <a16:creationId xmlns:a16="http://schemas.microsoft.com/office/drawing/2014/main" id="{05E0E6D7-3B27-F64B-93EE-9EA43A9F223F}"/>
                  </a:ext>
                </a:extLst>
              </p:cNvPr>
              <p:cNvSpPr txBox="1"/>
              <p:nvPr/>
            </p:nvSpPr>
            <p:spPr>
              <a:xfrm>
                <a:off x="4518269" y="2119839"/>
                <a:ext cx="920507" cy="3077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>
                    <a:solidFill>
                      <a:srgbClr val="000000"/>
                    </a:solidFill>
                    <a:latin typeface="Arial" panose="020B0604020202020204" pitchFamily="34" charset="0"/>
                    <a:ea typeface="Times New Roman" panose="02020603050405020304" pitchFamily="18" charset="0"/>
                  </a:rPr>
                  <a:t>threshold</a:t>
                </a:r>
                <a:endParaRPr lang="en-US" sz="120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p:grpSp>
        <p:sp>
          <p:nvSpPr>
            <p:cNvPr id="76" name="TextBox 6">
              <a:extLst>
                <a:ext uri="{FF2B5EF4-FFF2-40B4-BE49-F238E27FC236}">
                  <a16:creationId xmlns:a16="http://schemas.microsoft.com/office/drawing/2014/main" id="{5A17BBC2-FFDB-8549-B5B0-7436BA39E3F7}"/>
                </a:ext>
              </a:extLst>
            </p:cNvPr>
            <p:cNvSpPr txBox="1"/>
            <p:nvPr/>
          </p:nvSpPr>
          <p:spPr>
            <a:xfrm>
              <a:off x="3290524" y="1774191"/>
              <a:ext cx="1097280" cy="5232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</a:rPr>
                <a:t>transfer</a:t>
              </a:r>
              <a:endParaRPr lang="en-US" sz="1200"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ctr"/>
              <a:r>
                <a:rPr lang="en-US" sz="1400">
                  <a:solidFill>
                    <a:srgbClr val="000000"/>
                  </a:solidFill>
                  <a:latin typeface="Arial" panose="020B0604020202020204" pitchFamily="34" charset="0"/>
                  <a:ea typeface="Times New Roman" panose="02020603050405020304" pitchFamily="18" charset="0"/>
                </a:rPr>
                <a:t>function</a:t>
              </a:r>
              <a:endParaRPr lang="en-US" sz="1200"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7" name="TextBox 7">
                  <a:extLst>
                    <a:ext uri="{FF2B5EF4-FFF2-40B4-BE49-F238E27FC236}">
                      <a16:creationId xmlns:a16="http://schemas.microsoft.com/office/drawing/2014/main" id="{60CFB442-8123-424A-9FF5-789081DA90CA}"/>
                    </a:ext>
                  </a:extLst>
                </p:cNvPr>
                <p:cNvSpPr txBox="1"/>
                <p:nvPr/>
              </p:nvSpPr>
              <p:spPr>
                <a:xfrm>
                  <a:off x="872066" y="419576"/>
                  <a:ext cx="357814" cy="3077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sz="120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77" name="TextBox 7">
                  <a:extLst>
                    <a:ext uri="{FF2B5EF4-FFF2-40B4-BE49-F238E27FC236}">
                      <a16:creationId xmlns:a16="http://schemas.microsoft.com/office/drawing/2014/main" id="{60CFB442-8123-424A-9FF5-789081DA90C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2066" y="419576"/>
                  <a:ext cx="357814" cy="307797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8" name="TextBox 8">
                  <a:extLst>
                    <a:ext uri="{FF2B5EF4-FFF2-40B4-BE49-F238E27FC236}">
                      <a16:creationId xmlns:a16="http://schemas.microsoft.com/office/drawing/2014/main" id="{F63D510C-607D-3149-AEB1-0A43EF5FE93B}"/>
                    </a:ext>
                  </a:extLst>
                </p:cNvPr>
                <p:cNvSpPr txBox="1"/>
                <p:nvPr/>
              </p:nvSpPr>
              <p:spPr>
                <a:xfrm>
                  <a:off x="867432" y="756785"/>
                  <a:ext cx="357814" cy="3077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sz="120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78" name="TextBox 8">
                  <a:extLst>
                    <a:ext uri="{FF2B5EF4-FFF2-40B4-BE49-F238E27FC236}">
                      <a16:creationId xmlns:a16="http://schemas.microsoft.com/office/drawing/2014/main" id="{F63D510C-607D-3149-AEB1-0A43EF5FE93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67432" y="756785"/>
                  <a:ext cx="357814" cy="307797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79" name="TextBox 9">
                  <a:extLst>
                    <a:ext uri="{FF2B5EF4-FFF2-40B4-BE49-F238E27FC236}">
                      <a16:creationId xmlns:a16="http://schemas.microsoft.com/office/drawing/2014/main" id="{F8787AAB-033D-9544-8752-C01C885ABDF1}"/>
                    </a:ext>
                  </a:extLst>
                </p:cNvPr>
                <p:cNvSpPr txBox="1"/>
                <p:nvPr/>
              </p:nvSpPr>
              <p:spPr>
                <a:xfrm>
                  <a:off x="873916" y="2066128"/>
                  <a:ext cx="357814" cy="3077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sz="120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79" name="TextBox 9">
                  <a:extLst>
                    <a:ext uri="{FF2B5EF4-FFF2-40B4-BE49-F238E27FC236}">
                      <a16:creationId xmlns:a16="http://schemas.microsoft.com/office/drawing/2014/main" id="{F8787AAB-033D-9544-8752-C01C885ABDF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3916" y="2066128"/>
                  <a:ext cx="357814" cy="307797"/>
                </a:xfrm>
                <a:prstGeom prst="rect">
                  <a:avLst/>
                </a:prstGeom>
                <a:blipFill>
                  <a:blip r:embed="rId12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80" name="TextBox 10">
                  <a:extLst>
                    <a:ext uri="{FF2B5EF4-FFF2-40B4-BE49-F238E27FC236}">
                      <a16:creationId xmlns:a16="http://schemas.microsoft.com/office/drawing/2014/main" id="{15A1B281-8541-E74A-A9CD-3053F8933912}"/>
                    </a:ext>
                  </a:extLst>
                </p:cNvPr>
                <p:cNvSpPr txBox="1"/>
                <p:nvPr/>
              </p:nvSpPr>
              <p:spPr>
                <a:xfrm>
                  <a:off x="872065" y="1460556"/>
                  <a:ext cx="357814" cy="30779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1400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sz="120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80" name="TextBox 10">
                  <a:extLst>
                    <a:ext uri="{FF2B5EF4-FFF2-40B4-BE49-F238E27FC236}">
                      <a16:creationId xmlns:a16="http://schemas.microsoft.com/office/drawing/2014/main" id="{15A1B281-8541-E74A-A9CD-3053F893391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72065" y="1460556"/>
                  <a:ext cx="357814" cy="307797"/>
                </a:xfrm>
                <a:prstGeom prst="rect">
                  <a:avLst/>
                </a:prstGeom>
                <a:blipFill>
                  <a:blip r:embed="rId1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020C208-732E-3D47-8D2D-95F70E009BD6}"/>
              </a:ext>
            </a:extLst>
          </p:cNvPr>
          <p:cNvSpPr/>
          <p:nvPr/>
        </p:nvSpPr>
        <p:spPr>
          <a:xfrm>
            <a:off x="2074349" y="3656139"/>
            <a:ext cx="5013089" cy="4668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A0DED09C-F831-9C4B-9D32-76045368F174}"/>
              </a:ext>
            </a:extLst>
          </p:cNvPr>
          <p:cNvSpPr txBox="1"/>
          <p:nvPr/>
        </p:nvSpPr>
        <p:spPr>
          <a:xfrm>
            <a:off x="1813503" y="961700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(a)</a:t>
            </a:r>
            <a:endParaRPr lang="en-US" sz="1600" dirty="0"/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C580636-8C02-FB44-A1C1-930905BA0283}"/>
              </a:ext>
            </a:extLst>
          </p:cNvPr>
          <p:cNvSpPr txBox="1"/>
          <p:nvPr/>
        </p:nvSpPr>
        <p:spPr>
          <a:xfrm>
            <a:off x="1802283" y="3289591"/>
            <a:ext cx="41710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smtClean="0"/>
              <a:t>(b)</a:t>
            </a:r>
            <a:endParaRPr lang="en-US" sz="1600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4226D016-BB63-C04C-B4DD-973B5368A57D}"/>
              </a:ext>
            </a:extLst>
          </p:cNvPr>
          <p:cNvGrpSpPr/>
          <p:nvPr/>
        </p:nvGrpSpPr>
        <p:grpSpPr>
          <a:xfrm>
            <a:off x="2680796" y="629536"/>
            <a:ext cx="3679697" cy="2612847"/>
            <a:chOff x="1346616" y="0"/>
            <a:chExt cx="3931925" cy="2951227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B1ED6AE-85D6-5246-8892-181370BB8D12}"/>
                </a:ext>
              </a:extLst>
            </p:cNvPr>
            <p:cNvGrpSpPr/>
            <p:nvPr/>
          </p:nvGrpSpPr>
          <p:grpSpPr>
            <a:xfrm>
              <a:off x="1346616" y="0"/>
              <a:ext cx="3931925" cy="2951227"/>
              <a:chOff x="1346616" y="0"/>
              <a:chExt cx="3931925" cy="2951227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1B95CF4B-4347-CB4A-BF56-AAC620B43C31}"/>
                  </a:ext>
                </a:extLst>
              </p:cNvPr>
              <p:cNvSpPr/>
              <p:nvPr/>
            </p:nvSpPr>
            <p:spPr>
              <a:xfrm rot="19503831">
                <a:off x="1686636" y="1102593"/>
                <a:ext cx="3417953" cy="489495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30B6290F-FAE1-D84C-837E-78EDE1FD862D}"/>
                  </a:ext>
                </a:extLst>
              </p:cNvPr>
              <p:cNvGrpSpPr/>
              <p:nvPr/>
            </p:nvGrpSpPr>
            <p:grpSpPr>
              <a:xfrm>
                <a:off x="2280882" y="328310"/>
                <a:ext cx="2286000" cy="2286000"/>
                <a:chOff x="2280882" y="328310"/>
                <a:chExt cx="2286000" cy="2286000"/>
              </a:xfrm>
            </p:grpSpPr>
            <p:cxnSp>
              <p:nvCxnSpPr>
                <p:cNvPr id="134" name="Straight Arrow Connector 133">
                  <a:extLst>
                    <a:ext uri="{FF2B5EF4-FFF2-40B4-BE49-F238E27FC236}">
                      <a16:creationId xmlns:a16="http://schemas.microsoft.com/office/drawing/2014/main" id="{A14C0CF1-FB47-6C48-B7C1-B69D89021025}"/>
                    </a:ext>
                  </a:extLst>
                </p:cNvPr>
                <p:cNvCxnSpPr/>
                <p:nvPr/>
              </p:nvCxnSpPr>
              <p:spPr>
                <a:xfrm flipH="1" flipV="1">
                  <a:off x="2280882" y="328310"/>
                  <a:ext cx="0" cy="228600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Straight Arrow Connector 134">
                  <a:extLst>
                    <a:ext uri="{FF2B5EF4-FFF2-40B4-BE49-F238E27FC236}">
                      <a16:creationId xmlns:a16="http://schemas.microsoft.com/office/drawing/2014/main" id="{9F55D2F5-C613-7C40-A8CF-6B82FA02B7EC}"/>
                    </a:ext>
                  </a:extLst>
                </p:cNvPr>
                <p:cNvCxnSpPr/>
                <p:nvPr/>
              </p:nvCxnSpPr>
              <p:spPr>
                <a:xfrm>
                  <a:off x="2280882" y="2614310"/>
                  <a:ext cx="2286000" cy="0"/>
                </a:xfrm>
                <a:prstGeom prst="straightConnector1">
                  <a:avLst/>
                </a:prstGeom>
                <a:ln w="38100">
                  <a:solidFill>
                    <a:schemeClr val="tx1"/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385BB176-9421-9443-8EDA-A96F55C3877C}"/>
                  </a:ext>
                </a:extLst>
              </p:cNvPr>
              <p:cNvGrpSpPr/>
              <p:nvPr/>
            </p:nvGrpSpPr>
            <p:grpSpPr>
              <a:xfrm>
                <a:off x="4074011" y="1872683"/>
                <a:ext cx="228600" cy="228600"/>
                <a:chOff x="4074011" y="1872683"/>
                <a:chExt cx="228600" cy="228600"/>
              </a:xfrm>
            </p:grpSpPr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779577CE-4CDE-3346-A4D1-81A6490B7189}"/>
                    </a:ext>
                  </a:extLst>
                </p:cNvPr>
                <p:cNvSpPr/>
                <p:nvPr/>
              </p:nvSpPr>
              <p:spPr>
                <a:xfrm>
                  <a:off x="4074011" y="1872683"/>
                  <a:ext cx="228600" cy="228600"/>
                </a:xfrm>
                <a:prstGeom prst="ellipse">
                  <a:avLst/>
                </a:prstGeom>
                <a:solidFill>
                  <a:srgbClr val="FF0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B85C9F13-7E92-294F-9D26-317E88665E39}"/>
                    </a:ext>
                  </a:extLst>
                </p:cNvPr>
                <p:cNvCxnSpPr/>
                <p:nvPr/>
              </p:nvCxnSpPr>
              <p:spPr>
                <a:xfrm>
                  <a:off x="4188311" y="1872683"/>
                  <a:ext cx="0" cy="2286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75C9F948-B9AA-C443-9B08-59951E089A3D}"/>
                    </a:ext>
                  </a:extLst>
                </p:cNvPr>
                <p:cNvCxnSpPr/>
                <p:nvPr/>
              </p:nvCxnSpPr>
              <p:spPr>
                <a:xfrm flipH="1">
                  <a:off x="4074011" y="1986983"/>
                  <a:ext cx="228600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46444875-62C9-E649-A0AB-1093927599A2}"/>
                  </a:ext>
                </a:extLst>
              </p:cNvPr>
              <p:cNvGrpSpPr/>
              <p:nvPr/>
            </p:nvGrpSpPr>
            <p:grpSpPr>
              <a:xfrm>
                <a:off x="3167693" y="1940240"/>
                <a:ext cx="228600" cy="228600"/>
                <a:chOff x="3167693" y="1940240"/>
                <a:chExt cx="228600" cy="228600"/>
              </a:xfrm>
            </p:grpSpPr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B2373F28-89C5-0440-8BD1-946C161D99D3}"/>
                    </a:ext>
                  </a:extLst>
                </p:cNvPr>
                <p:cNvSpPr/>
                <p:nvPr/>
              </p:nvSpPr>
              <p:spPr>
                <a:xfrm>
                  <a:off x="3167693" y="1940240"/>
                  <a:ext cx="228600" cy="228600"/>
                </a:xfrm>
                <a:prstGeom prst="ellipse">
                  <a:avLst/>
                </a:prstGeom>
                <a:solidFill>
                  <a:srgbClr val="FF0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129" name="Straight Connector 128">
                  <a:extLst>
                    <a:ext uri="{FF2B5EF4-FFF2-40B4-BE49-F238E27FC236}">
                      <a16:creationId xmlns:a16="http://schemas.microsoft.com/office/drawing/2014/main" id="{9C52B171-0A64-6A4F-B144-5786B5DCA357}"/>
                    </a:ext>
                  </a:extLst>
                </p:cNvPr>
                <p:cNvCxnSpPr/>
                <p:nvPr/>
              </p:nvCxnSpPr>
              <p:spPr>
                <a:xfrm>
                  <a:off x="3281993" y="1940240"/>
                  <a:ext cx="0" cy="2286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CF707686-0B9F-CC44-BFDB-2D0A5C26E7F2}"/>
                    </a:ext>
                  </a:extLst>
                </p:cNvPr>
                <p:cNvCxnSpPr/>
                <p:nvPr/>
              </p:nvCxnSpPr>
              <p:spPr>
                <a:xfrm flipH="1">
                  <a:off x="3167693" y="2054540"/>
                  <a:ext cx="228600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D5EA66F1-B7B2-4F42-ABC9-CA5DD1ED3B2B}"/>
                  </a:ext>
                </a:extLst>
              </p:cNvPr>
              <p:cNvGrpSpPr/>
              <p:nvPr/>
            </p:nvGrpSpPr>
            <p:grpSpPr>
              <a:xfrm>
                <a:off x="3124046" y="599646"/>
                <a:ext cx="228600" cy="228600"/>
                <a:chOff x="3124046" y="599646"/>
                <a:chExt cx="228600" cy="228600"/>
              </a:xfrm>
            </p:grpSpPr>
            <p:sp>
              <p:nvSpPr>
                <p:cNvPr id="125" name="Oval 124">
                  <a:extLst>
                    <a:ext uri="{FF2B5EF4-FFF2-40B4-BE49-F238E27FC236}">
                      <a16:creationId xmlns:a16="http://schemas.microsoft.com/office/drawing/2014/main" id="{D70358F5-4A93-9B4D-B1FC-BF29DCD19735}"/>
                    </a:ext>
                  </a:extLst>
                </p:cNvPr>
                <p:cNvSpPr/>
                <p:nvPr/>
              </p:nvSpPr>
              <p:spPr>
                <a:xfrm>
                  <a:off x="3124046" y="599646"/>
                  <a:ext cx="228600" cy="228600"/>
                </a:xfrm>
                <a:prstGeom prst="ellipse">
                  <a:avLst/>
                </a:prstGeom>
                <a:solidFill>
                  <a:srgbClr val="00B05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12D40889-3C6B-4B42-AE53-D40144788152}"/>
                    </a:ext>
                  </a:extLst>
                </p:cNvPr>
                <p:cNvCxnSpPr/>
                <p:nvPr/>
              </p:nvCxnSpPr>
              <p:spPr>
                <a:xfrm>
                  <a:off x="3157524" y="633124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D2AA9181-6F2A-E746-B6D6-03E61CCAE5D2}"/>
                    </a:ext>
                  </a:extLst>
                </p:cNvPr>
                <p:cNvCxnSpPr/>
                <p:nvPr/>
              </p:nvCxnSpPr>
              <p:spPr>
                <a:xfrm flipH="1">
                  <a:off x="3157524" y="633124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2" name="Group 41">
                <a:extLst>
                  <a:ext uri="{FF2B5EF4-FFF2-40B4-BE49-F238E27FC236}">
                    <a16:creationId xmlns:a16="http://schemas.microsoft.com/office/drawing/2014/main" id="{B0D0B396-094B-8D47-B08C-83399ADEB3A0}"/>
                  </a:ext>
                </a:extLst>
              </p:cNvPr>
              <p:cNvGrpSpPr/>
              <p:nvPr/>
            </p:nvGrpSpPr>
            <p:grpSpPr>
              <a:xfrm>
                <a:off x="2446352" y="904446"/>
                <a:ext cx="228600" cy="228600"/>
                <a:chOff x="2446352" y="904446"/>
                <a:chExt cx="228600" cy="228600"/>
              </a:xfrm>
            </p:grpSpPr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id="{BC13A50E-F50B-8444-9C84-F27903C4D2B9}"/>
                    </a:ext>
                  </a:extLst>
                </p:cNvPr>
                <p:cNvSpPr/>
                <p:nvPr/>
              </p:nvSpPr>
              <p:spPr>
                <a:xfrm>
                  <a:off x="2446352" y="904446"/>
                  <a:ext cx="228600" cy="228600"/>
                </a:xfrm>
                <a:prstGeom prst="ellipse">
                  <a:avLst/>
                </a:prstGeom>
                <a:solidFill>
                  <a:srgbClr val="00B05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123" name="Straight Connector 122">
                  <a:extLst>
                    <a:ext uri="{FF2B5EF4-FFF2-40B4-BE49-F238E27FC236}">
                      <a16:creationId xmlns:a16="http://schemas.microsoft.com/office/drawing/2014/main" id="{43B46593-C725-3D4B-B070-0EAC36CDB998}"/>
                    </a:ext>
                  </a:extLst>
                </p:cNvPr>
                <p:cNvCxnSpPr/>
                <p:nvPr/>
              </p:nvCxnSpPr>
              <p:spPr>
                <a:xfrm>
                  <a:off x="2479830" y="937924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Straight Connector 123">
                  <a:extLst>
                    <a:ext uri="{FF2B5EF4-FFF2-40B4-BE49-F238E27FC236}">
                      <a16:creationId xmlns:a16="http://schemas.microsoft.com/office/drawing/2014/main" id="{7FE4632A-540A-6645-BC5D-A15DB71DE6BC}"/>
                    </a:ext>
                  </a:extLst>
                </p:cNvPr>
                <p:cNvCxnSpPr/>
                <p:nvPr/>
              </p:nvCxnSpPr>
              <p:spPr>
                <a:xfrm flipH="1">
                  <a:off x="2479830" y="937924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39E8491B-EFA5-E14D-969E-AC25766C8DEB}"/>
                  </a:ext>
                </a:extLst>
              </p:cNvPr>
              <p:cNvGrpSpPr/>
              <p:nvPr/>
            </p:nvGrpSpPr>
            <p:grpSpPr>
              <a:xfrm>
                <a:off x="3319168" y="114300"/>
                <a:ext cx="228600" cy="228600"/>
                <a:chOff x="3319168" y="114300"/>
                <a:chExt cx="228600" cy="228600"/>
              </a:xfrm>
            </p:grpSpPr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6C207A93-0845-E749-B877-4CCDC403ACD9}"/>
                    </a:ext>
                  </a:extLst>
                </p:cNvPr>
                <p:cNvSpPr/>
                <p:nvPr/>
              </p:nvSpPr>
              <p:spPr>
                <a:xfrm>
                  <a:off x="3319168" y="114300"/>
                  <a:ext cx="228600" cy="228600"/>
                </a:xfrm>
                <a:prstGeom prst="ellipse">
                  <a:avLst/>
                </a:prstGeom>
                <a:solidFill>
                  <a:srgbClr val="00B05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56E07628-41F8-5947-ABA2-40F8F8B05C9B}"/>
                    </a:ext>
                  </a:extLst>
                </p:cNvPr>
                <p:cNvCxnSpPr/>
                <p:nvPr/>
              </p:nvCxnSpPr>
              <p:spPr>
                <a:xfrm>
                  <a:off x="3352646" y="147778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0C678EEC-2EB2-8C42-ADC1-3A9FBD16E344}"/>
                    </a:ext>
                  </a:extLst>
                </p:cNvPr>
                <p:cNvCxnSpPr/>
                <p:nvPr/>
              </p:nvCxnSpPr>
              <p:spPr>
                <a:xfrm flipH="1">
                  <a:off x="3352646" y="147778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94B31429-A740-9E4D-B912-8FEE6C742412}"/>
                  </a:ext>
                </a:extLst>
              </p:cNvPr>
              <p:cNvGrpSpPr/>
              <p:nvPr/>
            </p:nvGrpSpPr>
            <p:grpSpPr>
              <a:xfrm>
                <a:off x="3547768" y="2063183"/>
                <a:ext cx="228600" cy="228600"/>
                <a:chOff x="3547768" y="2063183"/>
                <a:chExt cx="228600" cy="228600"/>
              </a:xfrm>
            </p:grpSpPr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901652BF-42A6-A04B-87E6-960D53D628F2}"/>
                    </a:ext>
                  </a:extLst>
                </p:cNvPr>
                <p:cNvSpPr/>
                <p:nvPr/>
              </p:nvSpPr>
              <p:spPr>
                <a:xfrm>
                  <a:off x="3547768" y="2063183"/>
                  <a:ext cx="228600" cy="228600"/>
                </a:xfrm>
                <a:prstGeom prst="ellipse">
                  <a:avLst/>
                </a:prstGeom>
                <a:solidFill>
                  <a:srgbClr val="FF0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5739688F-BF6C-A148-A508-22BF7AB4044C}"/>
                    </a:ext>
                  </a:extLst>
                </p:cNvPr>
                <p:cNvCxnSpPr/>
                <p:nvPr/>
              </p:nvCxnSpPr>
              <p:spPr>
                <a:xfrm>
                  <a:off x="3662068" y="2063183"/>
                  <a:ext cx="0" cy="2286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Straight Connector 117">
                  <a:extLst>
                    <a:ext uri="{FF2B5EF4-FFF2-40B4-BE49-F238E27FC236}">
                      <a16:creationId xmlns:a16="http://schemas.microsoft.com/office/drawing/2014/main" id="{F10D7B21-8607-3E43-AE54-6154A4580D55}"/>
                    </a:ext>
                  </a:extLst>
                </p:cNvPr>
                <p:cNvCxnSpPr/>
                <p:nvPr/>
              </p:nvCxnSpPr>
              <p:spPr>
                <a:xfrm flipH="1">
                  <a:off x="3547768" y="2177483"/>
                  <a:ext cx="228600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56A2015B-522F-9D41-80B1-C2C4659CF7E6}"/>
                  </a:ext>
                </a:extLst>
              </p:cNvPr>
              <p:cNvGrpSpPr/>
              <p:nvPr/>
            </p:nvGrpSpPr>
            <p:grpSpPr>
              <a:xfrm>
                <a:off x="2770017" y="2307277"/>
                <a:ext cx="228600" cy="228600"/>
                <a:chOff x="2770017" y="2307277"/>
                <a:chExt cx="228600" cy="228600"/>
              </a:xfrm>
            </p:grpSpPr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9D11322C-70BE-8348-B808-6D997D63DA75}"/>
                    </a:ext>
                  </a:extLst>
                </p:cNvPr>
                <p:cNvSpPr/>
                <p:nvPr/>
              </p:nvSpPr>
              <p:spPr>
                <a:xfrm>
                  <a:off x="2770017" y="2307277"/>
                  <a:ext cx="228600" cy="228600"/>
                </a:xfrm>
                <a:prstGeom prst="ellipse">
                  <a:avLst/>
                </a:prstGeom>
                <a:solidFill>
                  <a:srgbClr val="FF0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BBC6578F-DE99-CB49-AE23-FA61D1F35664}"/>
                    </a:ext>
                  </a:extLst>
                </p:cNvPr>
                <p:cNvCxnSpPr/>
                <p:nvPr/>
              </p:nvCxnSpPr>
              <p:spPr>
                <a:xfrm>
                  <a:off x="2884317" y="2307277"/>
                  <a:ext cx="0" cy="2286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8C9D83B1-BADD-C44D-B4CA-BD98A54C10E2}"/>
                    </a:ext>
                  </a:extLst>
                </p:cNvPr>
                <p:cNvCxnSpPr/>
                <p:nvPr/>
              </p:nvCxnSpPr>
              <p:spPr>
                <a:xfrm flipH="1">
                  <a:off x="2770017" y="2421577"/>
                  <a:ext cx="228600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7DEE0D29-A76D-D040-97E5-42BE77B84AC3}"/>
                  </a:ext>
                </a:extLst>
              </p:cNvPr>
              <p:cNvCxnSpPr/>
              <p:nvPr/>
            </p:nvCxnSpPr>
            <p:spPr>
              <a:xfrm flipV="1">
                <a:off x="1835562" y="139011"/>
                <a:ext cx="2820298" cy="2069490"/>
              </a:xfrm>
              <a:prstGeom prst="line">
                <a:avLst/>
              </a:prstGeom>
              <a:ln w="19050"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6D1DB778-BEDE-4B4F-9A83-51DCA62F963B}"/>
                  </a:ext>
                </a:extLst>
              </p:cNvPr>
              <p:cNvGrpSpPr/>
              <p:nvPr/>
            </p:nvGrpSpPr>
            <p:grpSpPr>
              <a:xfrm>
                <a:off x="4715296" y="1001512"/>
                <a:ext cx="228600" cy="228600"/>
                <a:chOff x="4715296" y="1001512"/>
                <a:chExt cx="228600" cy="228600"/>
              </a:xfrm>
            </p:grpSpPr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AA41028A-B0E2-FD46-8EB1-AD7DD1C0E795}"/>
                    </a:ext>
                  </a:extLst>
                </p:cNvPr>
                <p:cNvSpPr/>
                <p:nvPr/>
              </p:nvSpPr>
              <p:spPr>
                <a:xfrm>
                  <a:off x="4715296" y="1001512"/>
                  <a:ext cx="228600" cy="228600"/>
                </a:xfrm>
                <a:prstGeom prst="ellipse">
                  <a:avLst/>
                </a:prstGeom>
                <a:solidFill>
                  <a:srgbClr val="FF0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8A5CD8E9-1A72-6A4A-93E5-A9F784CA11AE}"/>
                    </a:ext>
                  </a:extLst>
                </p:cNvPr>
                <p:cNvCxnSpPr/>
                <p:nvPr/>
              </p:nvCxnSpPr>
              <p:spPr>
                <a:xfrm>
                  <a:off x="4829596" y="1001512"/>
                  <a:ext cx="0" cy="2286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0097744A-46CB-8546-A4FA-831D8E655739}"/>
                    </a:ext>
                  </a:extLst>
                </p:cNvPr>
                <p:cNvCxnSpPr/>
                <p:nvPr/>
              </p:nvCxnSpPr>
              <p:spPr>
                <a:xfrm flipH="1">
                  <a:off x="4715296" y="1115812"/>
                  <a:ext cx="228600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32A6E6DB-FBD3-5A40-A2CC-95A80A92DFAE}"/>
                  </a:ext>
                </a:extLst>
              </p:cNvPr>
              <p:cNvGrpSpPr/>
              <p:nvPr/>
            </p:nvGrpSpPr>
            <p:grpSpPr>
              <a:xfrm>
                <a:off x="3907794" y="0"/>
                <a:ext cx="228600" cy="228600"/>
                <a:chOff x="3907794" y="0"/>
                <a:chExt cx="228600" cy="228600"/>
              </a:xfrm>
            </p:grpSpPr>
            <p:sp>
              <p:nvSpPr>
                <p:cNvPr id="107" name="Oval 106">
                  <a:extLst>
                    <a:ext uri="{FF2B5EF4-FFF2-40B4-BE49-F238E27FC236}">
                      <a16:creationId xmlns:a16="http://schemas.microsoft.com/office/drawing/2014/main" id="{084244BB-9964-664E-9275-C84B1BAB7233}"/>
                    </a:ext>
                  </a:extLst>
                </p:cNvPr>
                <p:cNvSpPr/>
                <p:nvPr/>
              </p:nvSpPr>
              <p:spPr>
                <a:xfrm>
                  <a:off x="3907794" y="0"/>
                  <a:ext cx="228600" cy="228600"/>
                </a:xfrm>
                <a:prstGeom prst="ellipse">
                  <a:avLst/>
                </a:prstGeom>
                <a:solidFill>
                  <a:srgbClr val="00B05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62666D5A-F96B-DE46-B5F6-9CF021A6659E}"/>
                    </a:ext>
                  </a:extLst>
                </p:cNvPr>
                <p:cNvCxnSpPr/>
                <p:nvPr/>
              </p:nvCxnSpPr>
              <p:spPr>
                <a:xfrm>
                  <a:off x="3941272" y="33478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7F20455D-066E-2F4B-82F7-821D5BF628D8}"/>
                    </a:ext>
                  </a:extLst>
                </p:cNvPr>
                <p:cNvCxnSpPr/>
                <p:nvPr/>
              </p:nvCxnSpPr>
              <p:spPr>
                <a:xfrm flipH="1">
                  <a:off x="3941272" y="33478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9C5CD829-CD08-0B43-84D9-D71EEB8E1D6E}"/>
                  </a:ext>
                </a:extLst>
              </p:cNvPr>
              <p:cNvGrpSpPr/>
              <p:nvPr/>
            </p:nvGrpSpPr>
            <p:grpSpPr>
              <a:xfrm>
                <a:off x="2561797" y="2039765"/>
                <a:ext cx="228600" cy="228600"/>
                <a:chOff x="2561797" y="2039765"/>
                <a:chExt cx="228600" cy="228600"/>
              </a:xfrm>
            </p:grpSpPr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2758D475-D911-664C-935A-B5F281D26F86}"/>
                    </a:ext>
                  </a:extLst>
                </p:cNvPr>
                <p:cNvSpPr/>
                <p:nvPr/>
              </p:nvSpPr>
              <p:spPr>
                <a:xfrm>
                  <a:off x="2561797" y="2039765"/>
                  <a:ext cx="228600" cy="228600"/>
                </a:xfrm>
                <a:prstGeom prst="ellipse">
                  <a:avLst/>
                </a:prstGeom>
                <a:solidFill>
                  <a:srgbClr val="FF0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8A9AA3BD-681A-0F47-874B-95C2940F632F}"/>
                    </a:ext>
                  </a:extLst>
                </p:cNvPr>
                <p:cNvCxnSpPr/>
                <p:nvPr/>
              </p:nvCxnSpPr>
              <p:spPr>
                <a:xfrm>
                  <a:off x="2676097" y="2039765"/>
                  <a:ext cx="0" cy="2286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E4D6F4BA-C89B-7340-B13F-4B9A90BF6BF3}"/>
                    </a:ext>
                  </a:extLst>
                </p:cNvPr>
                <p:cNvCxnSpPr/>
                <p:nvPr/>
              </p:nvCxnSpPr>
              <p:spPr>
                <a:xfrm flipH="1">
                  <a:off x="2561797" y="2154065"/>
                  <a:ext cx="228600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D0A18889-8678-7141-8F00-A9FBAC52707F}"/>
                  </a:ext>
                </a:extLst>
              </p:cNvPr>
              <p:cNvGrpSpPr/>
              <p:nvPr/>
            </p:nvGrpSpPr>
            <p:grpSpPr>
              <a:xfrm>
                <a:off x="3811696" y="1226301"/>
                <a:ext cx="228600" cy="228601"/>
                <a:chOff x="3811696" y="1226301"/>
                <a:chExt cx="228600" cy="228601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2B877B57-D10D-6F4B-B699-CCD4969A31F1}"/>
                    </a:ext>
                  </a:extLst>
                </p:cNvPr>
                <p:cNvSpPr/>
                <p:nvPr/>
              </p:nvSpPr>
              <p:spPr>
                <a:xfrm>
                  <a:off x="3811696" y="1226301"/>
                  <a:ext cx="228600" cy="228601"/>
                </a:xfrm>
                <a:prstGeom prst="ellipse">
                  <a:avLst/>
                </a:prstGeom>
                <a:solidFill>
                  <a:srgbClr val="FF0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4F326558-4DF0-1448-917C-795DF40AE31B}"/>
                    </a:ext>
                  </a:extLst>
                </p:cNvPr>
                <p:cNvCxnSpPr/>
                <p:nvPr/>
              </p:nvCxnSpPr>
              <p:spPr>
                <a:xfrm>
                  <a:off x="3926207" y="1226301"/>
                  <a:ext cx="0" cy="2286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D5E6430A-9A92-F847-B1C0-1E6E2925ABA5}"/>
                    </a:ext>
                  </a:extLst>
                </p:cNvPr>
                <p:cNvCxnSpPr/>
                <p:nvPr/>
              </p:nvCxnSpPr>
              <p:spPr>
                <a:xfrm flipH="1">
                  <a:off x="3811696" y="1340602"/>
                  <a:ext cx="228600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9DA7AC28-FE6D-1D46-968C-45A8B1684C44}"/>
                  </a:ext>
                </a:extLst>
              </p:cNvPr>
              <p:cNvGrpSpPr/>
              <p:nvPr/>
            </p:nvGrpSpPr>
            <p:grpSpPr>
              <a:xfrm>
                <a:off x="2988682" y="1137911"/>
                <a:ext cx="228600" cy="228600"/>
                <a:chOff x="2988682" y="1137911"/>
                <a:chExt cx="228600" cy="228600"/>
              </a:xfrm>
            </p:grpSpPr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20A7DBB7-4FD3-F94F-8950-82ACAE8589F9}"/>
                    </a:ext>
                  </a:extLst>
                </p:cNvPr>
                <p:cNvSpPr/>
                <p:nvPr/>
              </p:nvSpPr>
              <p:spPr>
                <a:xfrm>
                  <a:off x="2988682" y="1137911"/>
                  <a:ext cx="228600" cy="228600"/>
                </a:xfrm>
                <a:prstGeom prst="ellipse">
                  <a:avLst/>
                </a:prstGeom>
                <a:solidFill>
                  <a:srgbClr val="00B05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68" name="Straight Connector 67">
                  <a:extLst>
                    <a:ext uri="{FF2B5EF4-FFF2-40B4-BE49-F238E27FC236}">
                      <a16:creationId xmlns:a16="http://schemas.microsoft.com/office/drawing/2014/main" id="{397F8926-3CA3-4542-AC38-C4F8FDAF4A79}"/>
                    </a:ext>
                  </a:extLst>
                </p:cNvPr>
                <p:cNvCxnSpPr/>
                <p:nvPr/>
              </p:nvCxnSpPr>
              <p:spPr>
                <a:xfrm>
                  <a:off x="3022160" y="1171389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FB3D498-6396-2546-B871-A82E6EA56FEB}"/>
                    </a:ext>
                  </a:extLst>
                </p:cNvPr>
                <p:cNvCxnSpPr/>
                <p:nvPr/>
              </p:nvCxnSpPr>
              <p:spPr>
                <a:xfrm flipH="1">
                  <a:off x="3022160" y="1171389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C6382205-B281-594B-B45C-9CBF5D19C420}"/>
                  </a:ext>
                </a:extLst>
              </p:cNvPr>
              <p:cNvGrpSpPr/>
              <p:nvPr/>
            </p:nvGrpSpPr>
            <p:grpSpPr>
              <a:xfrm>
                <a:off x="3586809" y="701306"/>
                <a:ext cx="228600" cy="228600"/>
                <a:chOff x="3586809" y="701306"/>
                <a:chExt cx="228600" cy="228600"/>
              </a:xfrm>
            </p:grpSpPr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E0BCF057-7579-D94F-9FEB-0E3ACAAFCDF2}"/>
                    </a:ext>
                  </a:extLst>
                </p:cNvPr>
                <p:cNvSpPr/>
                <p:nvPr/>
              </p:nvSpPr>
              <p:spPr>
                <a:xfrm>
                  <a:off x="3586809" y="701306"/>
                  <a:ext cx="228600" cy="228600"/>
                </a:xfrm>
                <a:prstGeom prst="ellipse">
                  <a:avLst/>
                </a:prstGeom>
                <a:solidFill>
                  <a:srgbClr val="00B05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92CFF6B0-2FB7-A348-8F76-65582D9A7392}"/>
                    </a:ext>
                  </a:extLst>
                </p:cNvPr>
                <p:cNvCxnSpPr/>
                <p:nvPr/>
              </p:nvCxnSpPr>
              <p:spPr>
                <a:xfrm>
                  <a:off x="3620287" y="734784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9C9BA565-DECA-AA45-A9CC-32A8758FEE15}"/>
                    </a:ext>
                  </a:extLst>
                </p:cNvPr>
                <p:cNvCxnSpPr/>
                <p:nvPr/>
              </p:nvCxnSpPr>
              <p:spPr>
                <a:xfrm flipH="1">
                  <a:off x="3620287" y="734784"/>
                  <a:ext cx="161644" cy="161644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4C341B40-5FBB-E541-A496-1E273AF6569B}"/>
                  </a:ext>
                </a:extLst>
              </p:cNvPr>
              <p:cNvGrpSpPr/>
              <p:nvPr/>
            </p:nvGrpSpPr>
            <p:grpSpPr>
              <a:xfrm>
                <a:off x="4338282" y="1382430"/>
                <a:ext cx="228600" cy="228600"/>
                <a:chOff x="4338282" y="1382430"/>
                <a:chExt cx="228600" cy="228600"/>
              </a:xfrm>
            </p:grpSpPr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951DB5FB-2EA4-1F46-9297-94F64B1F4CF0}"/>
                    </a:ext>
                  </a:extLst>
                </p:cNvPr>
                <p:cNvSpPr/>
                <p:nvPr/>
              </p:nvSpPr>
              <p:spPr>
                <a:xfrm>
                  <a:off x="4338282" y="1382430"/>
                  <a:ext cx="228600" cy="228600"/>
                </a:xfrm>
                <a:prstGeom prst="ellipse">
                  <a:avLst/>
                </a:prstGeom>
                <a:solidFill>
                  <a:srgbClr val="FF0000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D294AB93-240E-5445-B1B0-647517E2DC89}"/>
                    </a:ext>
                  </a:extLst>
                </p:cNvPr>
                <p:cNvCxnSpPr/>
                <p:nvPr/>
              </p:nvCxnSpPr>
              <p:spPr>
                <a:xfrm>
                  <a:off x="4452582" y="1382430"/>
                  <a:ext cx="0" cy="22860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AC4560F9-A142-C341-B703-C8A3B3D2FE78}"/>
                    </a:ext>
                  </a:extLst>
                </p:cNvPr>
                <p:cNvCxnSpPr/>
                <p:nvPr/>
              </p:nvCxnSpPr>
              <p:spPr>
                <a:xfrm flipH="1">
                  <a:off x="4338282" y="1496730"/>
                  <a:ext cx="228600" cy="0"/>
                </a:xfrm>
                <a:prstGeom prst="line">
                  <a:avLst/>
                </a:prstGeom>
                <a:ln w="190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5" name="Straight Connector 54">
                <a:extLst>
                  <a:ext uri="{FF2B5EF4-FFF2-40B4-BE49-F238E27FC236}">
                    <a16:creationId xmlns:a16="http://schemas.microsoft.com/office/drawing/2014/main" id="{C0A14255-7845-4847-9FD0-1C1E4EA9742D}"/>
                  </a:ext>
                </a:extLst>
              </p:cNvPr>
              <p:cNvCxnSpPr/>
              <p:nvPr/>
            </p:nvCxnSpPr>
            <p:spPr>
              <a:xfrm flipV="1">
                <a:off x="1970059" y="328411"/>
                <a:ext cx="2802006" cy="206900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6" name="TextBox 27">
                    <a:extLst>
                      <a:ext uri="{FF2B5EF4-FFF2-40B4-BE49-F238E27FC236}">
                        <a16:creationId xmlns:a16="http://schemas.microsoft.com/office/drawing/2014/main" id="{47169B4A-6A87-0344-8B21-36BBF08166EA}"/>
                      </a:ext>
                    </a:extLst>
                  </p:cNvPr>
                  <p:cNvSpPr txBox="1"/>
                  <p:nvPr/>
                </p:nvSpPr>
                <p:spPr>
                  <a:xfrm rot="3168623">
                    <a:off x="1300503" y="2472047"/>
                    <a:ext cx="525293" cy="43306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f>
                            <m:fPr>
                              <m:ctrlPr>
                                <a:rPr lang="en-US" sz="1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1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num>
                            <m:den>
                              <m:d>
                                <m:dPr>
                                  <m:begChr m:val="‖"/>
                                  <m:endChr m:val="‖"/>
                                  <m:ctrlPr>
                                    <a:rPr lang="en-US" sz="11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100" b="1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Times New Roman" panose="02020603050405020304" pitchFamily="18" charset="0"/>
                                    </a:rPr>
                                    <m:t>𝒘</m:t>
                                  </m:r>
                                </m:e>
                              </m:d>
                            </m:den>
                          </m:f>
                        </m:oMath>
                      </m:oMathPara>
                    </a14:m>
                    <a:endParaRPr lang="en-US" sz="1200" dirty="0"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56" name="TextBox 27">
                    <a:extLst>
                      <a:ext uri="{FF2B5EF4-FFF2-40B4-BE49-F238E27FC236}">
                        <a16:creationId xmlns:a16="http://schemas.microsoft.com/office/drawing/2014/main" id="{47169B4A-6A87-0344-8B21-36BBF08166EA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3168623">
                    <a:off x="1300503" y="2472047"/>
                    <a:ext cx="525293" cy="433067"/>
                  </a:xfrm>
                  <a:prstGeom prst="rect">
                    <a:avLst/>
                  </a:prstGeom>
                  <a:blipFill>
                    <a:blip r:embed="rId14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57" name="Left Brace 56">
                <a:extLst>
                  <a:ext uri="{FF2B5EF4-FFF2-40B4-BE49-F238E27FC236}">
                    <a16:creationId xmlns:a16="http://schemas.microsoft.com/office/drawing/2014/main" id="{A8B537B7-CD79-D04F-9EEF-201B546C42B1}"/>
                  </a:ext>
                </a:extLst>
              </p:cNvPr>
              <p:cNvSpPr/>
              <p:nvPr/>
            </p:nvSpPr>
            <p:spPr>
              <a:xfrm rot="19440380">
                <a:off x="1786220" y="2253272"/>
                <a:ext cx="149359" cy="442562"/>
              </a:xfrm>
              <a:prstGeom prst="leftBrace">
                <a:avLst>
                  <a:gd name="adj1" fmla="val 41472"/>
                  <a:gd name="adj2" fmla="val 50864"/>
                </a:avLst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endParaRPr lang="en-US"/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8" name="TextBox 29">
                    <a:extLst>
                      <a:ext uri="{FF2B5EF4-FFF2-40B4-BE49-F238E27FC236}">
                        <a16:creationId xmlns:a16="http://schemas.microsoft.com/office/drawing/2014/main" id="{2515F7CD-477A-4247-8CDE-E2601EDE9412}"/>
                      </a:ext>
                    </a:extLst>
                  </p:cNvPr>
                  <p:cNvSpPr txBox="1"/>
                  <p:nvPr/>
                </p:nvSpPr>
                <p:spPr>
                  <a:xfrm rot="19502912">
                    <a:off x="3514818" y="180078"/>
                    <a:ext cx="1478258" cy="23597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𝒘𝒙</m:t>
                          </m:r>
                          <m:r>
                            <a:rPr lang="en-US" sz="1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11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b</m:t>
                          </m:r>
                          <m:r>
                            <a:rPr lang="en-US" sz="11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=+1</m:t>
                          </m:r>
                        </m:oMath>
                      </m:oMathPara>
                    </a14:m>
                    <a:endParaRPr lang="en-US" sz="1200" dirty="0"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58" name="TextBox 29">
                    <a:extLst>
                      <a:ext uri="{FF2B5EF4-FFF2-40B4-BE49-F238E27FC236}">
                        <a16:creationId xmlns:a16="http://schemas.microsoft.com/office/drawing/2014/main" id="{2515F7CD-477A-4247-8CDE-E2601EDE9412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9502912">
                    <a:off x="3514818" y="180078"/>
                    <a:ext cx="1478258" cy="235974"/>
                  </a:xfrm>
                  <a:prstGeom prst="rect">
                    <a:avLst/>
                  </a:prstGeom>
                  <a:blipFill>
                    <a:blip r:embed="rId15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9" name="TextBox 30">
                    <a:extLst>
                      <a:ext uri="{FF2B5EF4-FFF2-40B4-BE49-F238E27FC236}">
                        <a16:creationId xmlns:a16="http://schemas.microsoft.com/office/drawing/2014/main" id="{0944765E-4CF5-C742-9507-C2BD97DE4D34}"/>
                      </a:ext>
                    </a:extLst>
                  </p:cNvPr>
                  <p:cNvSpPr txBox="1"/>
                  <p:nvPr/>
                </p:nvSpPr>
                <p:spPr>
                  <a:xfrm rot="19541429">
                    <a:off x="3777462" y="392531"/>
                    <a:ext cx="1131751" cy="29737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𝒘𝒙</m:t>
                          </m:r>
                          <m:r>
                            <a:rPr lang="en-US" sz="1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11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b</m:t>
                          </m:r>
                          <m:r>
                            <a:rPr lang="en-US" sz="11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=0</m:t>
                          </m:r>
                        </m:oMath>
                      </m:oMathPara>
                    </a14:m>
                    <a:endParaRPr lang="en-US" sz="1200" dirty="0"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59" name="TextBox 30">
                    <a:extLst>
                      <a:ext uri="{FF2B5EF4-FFF2-40B4-BE49-F238E27FC236}">
                        <a16:creationId xmlns:a16="http://schemas.microsoft.com/office/drawing/2014/main" id="{0944765E-4CF5-C742-9507-C2BD97DE4D34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9541429">
                    <a:off x="3777462" y="392531"/>
                    <a:ext cx="1131751" cy="297378"/>
                  </a:xfrm>
                  <a:prstGeom prst="rect">
                    <a:avLst/>
                  </a:prstGeom>
                  <a:blipFill>
                    <a:blip r:embed="rId16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0" name="TextBox 31">
                    <a:extLst>
                      <a:ext uri="{FF2B5EF4-FFF2-40B4-BE49-F238E27FC236}">
                        <a16:creationId xmlns:a16="http://schemas.microsoft.com/office/drawing/2014/main" id="{63C56ADE-FF69-A641-A4AC-215D7D212D4D}"/>
                      </a:ext>
                    </a:extLst>
                  </p:cNvPr>
                  <p:cNvSpPr txBox="1"/>
                  <p:nvPr/>
                </p:nvSpPr>
                <p:spPr>
                  <a:xfrm rot="19541429">
                    <a:off x="3712402" y="551503"/>
                    <a:ext cx="1566139" cy="314851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no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en-US" sz="11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𝒘𝒙</m:t>
                          </m:r>
                          <m:r>
                            <a:rPr lang="en-US" sz="1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sz="11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b</m:t>
                          </m:r>
                          <m:r>
                            <a:rPr lang="en-US" sz="11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=</m:t>
                          </m:r>
                          <m:r>
                            <a:rPr lang="en-US" sz="11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110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oMath>
                      </m:oMathPara>
                    </a14:m>
                    <a:endParaRPr lang="en-US" sz="1200" dirty="0">
                      <a:latin typeface="Times New Roman" panose="02020603050405020304" pitchFamily="18" charset="0"/>
                      <a:ea typeface="Times New Roman" panose="02020603050405020304" pitchFamily="18" charset="0"/>
                    </a:endParaRPr>
                  </a:p>
                </p:txBody>
              </p:sp>
            </mc:Choice>
            <mc:Fallback xmlns="">
              <p:sp>
                <p:nvSpPr>
                  <p:cNvPr id="60" name="TextBox 31">
                    <a:extLst>
                      <a:ext uri="{FF2B5EF4-FFF2-40B4-BE49-F238E27FC236}">
                        <a16:creationId xmlns:a16="http://schemas.microsoft.com/office/drawing/2014/main" id="{63C56ADE-FF69-A641-A4AC-215D7D212D4D}"/>
                      </a:ext>
                    </a:extLst>
                  </p:cNvPr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 rot="19541429">
                    <a:off x="3712402" y="551503"/>
                    <a:ext cx="1566139" cy="314851"/>
                  </a:xfrm>
                  <a:prstGeom prst="rect">
                    <a:avLst/>
                  </a:prstGeom>
                  <a:blipFill>
                    <a:blip r:embed="rId1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AC20EC43-58F8-6741-BF59-8AB999F9FEAC}"/>
                  </a:ext>
                </a:extLst>
              </p:cNvPr>
              <p:cNvCxnSpPr/>
              <p:nvPr/>
            </p:nvCxnSpPr>
            <p:spPr>
              <a:xfrm flipV="1">
                <a:off x="2066848" y="519761"/>
                <a:ext cx="2823385" cy="2092324"/>
              </a:xfrm>
              <a:prstGeom prst="line">
                <a:avLst/>
              </a:prstGeom>
              <a:ln w="19050">
                <a:prstDash val="sysDash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5" name="TextBox 6">
                  <a:extLst>
                    <a:ext uri="{FF2B5EF4-FFF2-40B4-BE49-F238E27FC236}">
                      <a16:creationId xmlns:a16="http://schemas.microsoft.com/office/drawing/2014/main" id="{68E37DC1-0A55-F947-8C76-531F313D1A78}"/>
                    </a:ext>
                  </a:extLst>
                </p:cNvPr>
                <p:cNvSpPr txBox="1"/>
                <p:nvPr/>
              </p:nvSpPr>
              <p:spPr>
                <a:xfrm>
                  <a:off x="4319352" y="2601917"/>
                  <a:ext cx="377825" cy="3295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oMath>
                    </m:oMathPara>
                  </a14:m>
                  <a:endParaRPr lang="en-US" sz="120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" name="TextBox 6">
                  <a:extLst>
                    <a:ext uri="{FF2B5EF4-FFF2-40B4-BE49-F238E27FC236}">
                      <a16:creationId xmlns:a16="http://schemas.microsoft.com/office/drawing/2014/main" id="{68E37DC1-0A55-F947-8C76-531F313D1A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19352" y="2601917"/>
                  <a:ext cx="377825" cy="329565"/>
                </a:xfrm>
                <a:prstGeom prst="rect">
                  <a:avLst/>
                </a:prstGeom>
                <a:blipFill>
                  <a:blip r:embed="rId6"/>
                  <a:stretch>
                    <a:fillRect b="-125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TextBox 7">
                  <a:extLst>
                    <a:ext uri="{FF2B5EF4-FFF2-40B4-BE49-F238E27FC236}">
                      <a16:creationId xmlns:a16="http://schemas.microsoft.com/office/drawing/2014/main" id="{E44F9F99-2575-DB44-948E-3D3E054551B0}"/>
                    </a:ext>
                  </a:extLst>
                </p:cNvPr>
                <p:cNvSpPr txBox="1"/>
                <p:nvPr/>
              </p:nvSpPr>
              <p:spPr>
                <a:xfrm>
                  <a:off x="1892616" y="256314"/>
                  <a:ext cx="382270" cy="3295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no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sz="1600" i="1">
                                <a:solidFill>
                                  <a:srgbClr val="000000"/>
                                </a:solidFill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</m:oMath>
                    </m:oMathPara>
                  </a14:m>
                  <a:endParaRPr lang="en-US" sz="1200">
                    <a:latin typeface="Times New Roman" panose="02020603050405020304" pitchFamily="18" charset="0"/>
                    <a:ea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5" name="TextBox 7">
                  <a:extLst>
                    <a:ext uri="{FF2B5EF4-FFF2-40B4-BE49-F238E27FC236}">
                      <a16:creationId xmlns:a16="http://schemas.microsoft.com/office/drawing/2014/main" id="{E44F9F99-2575-DB44-948E-3D3E054551B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892616" y="256314"/>
                  <a:ext cx="382270" cy="329565"/>
                </a:xfrm>
                <a:prstGeom prst="rect">
                  <a:avLst/>
                </a:prstGeom>
                <a:blipFill>
                  <a:blip r:embed="rId7"/>
                  <a:stretch>
                    <a:fillRect b="-8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1945458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301" b="12060"/>
          <a:stretch/>
        </p:blipFill>
        <p:spPr>
          <a:xfrm>
            <a:off x="3733" y="1534722"/>
            <a:ext cx="9144000" cy="1364709"/>
          </a:xfrm>
          <a:prstGeom prst="rect">
            <a:avLst/>
          </a:prstGeom>
        </p:spPr>
      </p:pic>
      <p:pic>
        <p:nvPicPr>
          <p:cNvPr id="11" name="Content Placeholder 10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57" y="2960029"/>
            <a:ext cx="9108101" cy="2198507"/>
          </a:xfrm>
        </p:spPr>
      </p:pic>
      <p:sp>
        <p:nvSpPr>
          <p:cNvPr id="8" name="TextBox 7"/>
          <p:cNvSpPr txBox="1"/>
          <p:nvPr/>
        </p:nvSpPr>
        <p:spPr>
          <a:xfrm>
            <a:off x="12923" y="1208044"/>
            <a:ext cx="5100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53478"/>
            <a:ext cx="4636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cs typeface="Times New Roman" panose="02020603050405020304" pitchFamily="18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1361916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25263" y="1298695"/>
            <a:ext cx="8229600" cy="4114800"/>
            <a:chOff x="525263" y="1298695"/>
            <a:chExt cx="8229600" cy="41148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263" y="1298695"/>
              <a:ext cx="8229600" cy="4114800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1102801" y="1594156"/>
              <a:ext cx="46638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cs typeface="Times New Roman" panose="02020603050405020304" pitchFamily="18" charset="0"/>
                </a:rPr>
                <a:t>(a)                    </a:t>
              </a:r>
              <a:r>
                <a:rPr lang="en-US" sz="1600" dirty="0" smtClean="0">
                  <a:cs typeface="Times New Roman" panose="02020603050405020304" pitchFamily="18" charset="0"/>
                </a:rPr>
                <a:t>                                                               </a:t>
              </a:r>
              <a:r>
                <a:rPr lang="en-US" sz="1600" dirty="0">
                  <a:cs typeface="Times New Roman" panose="02020603050405020304" pitchFamily="18" charset="0"/>
                </a:rPr>
                <a:t>(b</a:t>
              </a:r>
              <a:r>
                <a:rPr lang="en-US" sz="1600" dirty="0" smtClean="0">
                  <a:cs typeface="Times New Roman" panose="02020603050405020304" pitchFamily="18" charset="0"/>
                </a:rPr>
                <a:t>)</a:t>
              </a:r>
              <a:endParaRPr lang="en-US" sz="1600" dirty="0"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4459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1139"/>
            <a:ext cx="9144000" cy="4197530"/>
          </a:xfrm>
        </p:spPr>
      </p:pic>
      <p:sp>
        <p:nvSpPr>
          <p:cNvPr id="5" name="TextBox 4"/>
          <p:cNvSpPr txBox="1"/>
          <p:nvPr/>
        </p:nvSpPr>
        <p:spPr>
          <a:xfrm>
            <a:off x="133261" y="996810"/>
            <a:ext cx="87258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cs typeface="Times New Roman" panose="02020603050405020304" pitchFamily="18" charset="0"/>
              </a:rPr>
              <a:t>(a)                    </a:t>
            </a:r>
            <a:r>
              <a:rPr lang="en-US" sz="1600" dirty="0" smtClean="0">
                <a:cs typeface="Times New Roman" panose="02020603050405020304" pitchFamily="18" charset="0"/>
              </a:rPr>
              <a:t>               </a:t>
            </a:r>
            <a:r>
              <a:rPr lang="en-US" sz="1600" dirty="0">
                <a:cs typeface="Times New Roman" panose="02020603050405020304" pitchFamily="18" charset="0"/>
              </a:rPr>
              <a:t>(b)                                 </a:t>
            </a:r>
            <a:r>
              <a:rPr lang="en-US" sz="1600" dirty="0" smtClean="0">
                <a:cs typeface="Times New Roman" panose="02020603050405020304" pitchFamily="18" charset="0"/>
              </a:rPr>
              <a:t>  </a:t>
            </a:r>
            <a:r>
              <a:rPr lang="en-US" sz="1600" dirty="0">
                <a:cs typeface="Times New Roman" panose="02020603050405020304" pitchFamily="18" charset="0"/>
              </a:rPr>
              <a:t>(c)    </a:t>
            </a:r>
            <a:r>
              <a:rPr lang="en-US" sz="1600" dirty="0" smtClean="0">
                <a:cs typeface="Times New Roman" panose="02020603050405020304" pitchFamily="18" charset="0"/>
              </a:rPr>
              <a:t>                               </a:t>
            </a:r>
            <a:r>
              <a:rPr lang="en-US" sz="1600" dirty="0">
                <a:cs typeface="Times New Roman" panose="02020603050405020304" pitchFamily="18" charset="0"/>
              </a:rPr>
              <a:t>(d)                               </a:t>
            </a:r>
            <a:r>
              <a:rPr lang="en-US" sz="1600" dirty="0" smtClean="0">
                <a:cs typeface="Times New Roman" panose="02020603050405020304" pitchFamily="18" charset="0"/>
              </a:rPr>
              <a:t>    </a:t>
            </a:r>
            <a:r>
              <a:rPr lang="en-US" sz="1600" dirty="0">
                <a:cs typeface="Times New Roman" panose="02020603050405020304" pitchFamily="18" charset="0"/>
              </a:rPr>
              <a:t>(e)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953636" y="2428115"/>
            <a:ext cx="67538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cs typeface="Times New Roman" panose="02020603050405020304" pitchFamily="18" charset="0"/>
              </a:rPr>
              <a:t>(f)                              </a:t>
            </a:r>
            <a:r>
              <a:rPr lang="en-US" sz="1600" dirty="0" smtClean="0">
                <a:cs typeface="Times New Roman" panose="02020603050405020304" pitchFamily="18" charset="0"/>
              </a:rPr>
              <a:t>      </a:t>
            </a:r>
            <a:r>
              <a:rPr lang="en-US" sz="1600" dirty="0">
                <a:cs typeface="Times New Roman" panose="02020603050405020304" pitchFamily="18" charset="0"/>
              </a:rPr>
              <a:t>(g)                                   </a:t>
            </a:r>
            <a:r>
              <a:rPr lang="en-US" sz="1600" dirty="0" smtClean="0">
                <a:cs typeface="Times New Roman" panose="02020603050405020304" pitchFamily="18" charset="0"/>
              </a:rPr>
              <a:t> </a:t>
            </a:r>
            <a:r>
              <a:rPr lang="en-US" sz="1600" dirty="0">
                <a:cs typeface="Times New Roman" panose="02020603050405020304" pitchFamily="18" charset="0"/>
              </a:rPr>
              <a:t>(h)                                </a:t>
            </a:r>
            <a:r>
              <a:rPr lang="en-US" sz="1600" dirty="0" smtClean="0">
                <a:cs typeface="Times New Roman" panose="02020603050405020304" pitchFamily="18" charset="0"/>
              </a:rPr>
              <a:t>  </a:t>
            </a:r>
            <a:r>
              <a:rPr lang="en-US" sz="1600" dirty="0">
                <a:cs typeface="Times New Roman" panose="02020603050405020304" pitchFamily="18" charset="0"/>
              </a:rPr>
              <a:t>(</a:t>
            </a:r>
            <a:r>
              <a:rPr lang="en-US" sz="1600" dirty="0" err="1">
                <a:cs typeface="Times New Roman" panose="02020603050405020304" pitchFamily="18" charset="0"/>
              </a:rPr>
              <a:t>i</a:t>
            </a:r>
            <a:r>
              <a:rPr lang="en-US" sz="1600" dirty="0"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48570" y="3789630"/>
            <a:ext cx="69105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cs typeface="Arial" panose="020B0604020202020204" pitchFamily="34" charset="0"/>
              </a:rPr>
              <a:t>(j)                                    </a:t>
            </a:r>
            <a:r>
              <a:rPr lang="en-US" sz="1600" dirty="0" smtClean="0">
                <a:cs typeface="Arial" panose="020B0604020202020204" pitchFamily="34" charset="0"/>
              </a:rPr>
              <a:t>(</a:t>
            </a:r>
            <a:r>
              <a:rPr lang="en-US" sz="1600" dirty="0">
                <a:cs typeface="Arial" panose="020B0604020202020204" pitchFamily="34" charset="0"/>
              </a:rPr>
              <a:t>k)                               </a:t>
            </a:r>
            <a:r>
              <a:rPr lang="en-US" sz="1600" dirty="0" smtClean="0">
                <a:cs typeface="Arial" panose="020B0604020202020204" pitchFamily="34" charset="0"/>
              </a:rPr>
              <a:t>   </a:t>
            </a:r>
            <a:r>
              <a:rPr lang="en-US" sz="1600" dirty="0">
                <a:cs typeface="Arial" panose="020B0604020202020204" pitchFamily="34" charset="0"/>
              </a:rPr>
              <a:t>(l)                                   </a:t>
            </a:r>
            <a:r>
              <a:rPr lang="en-US" sz="1600" dirty="0" smtClean="0">
                <a:cs typeface="Arial" panose="020B0604020202020204" pitchFamily="34" charset="0"/>
              </a:rPr>
              <a:t>  </a:t>
            </a:r>
            <a:r>
              <a:rPr lang="en-US" sz="1600" dirty="0">
                <a:cs typeface="Arial" panose="020B0604020202020204" pitchFamily="34" charset="0"/>
              </a:rPr>
              <a:t>(m)</a:t>
            </a:r>
          </a:p>
        </p:txBody>
      </p:sp>
    </p:spTree>
    <p:extLst>
      <p:ext uri="{BB962C8B-B14F-4D97-AF65-F5344CB8AC3E}">
        <p14:creationId xmlns:p14="http://schemas.microsoft.com/office/powerpoint/2010/main" val="1227843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43000"/>
            <a:ext cx="9144000" cy="4572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2725" y="1364502"/>
            <a:ext cx="6161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cs typeface="Times New Roman" panose="02020603050405020304" pitchFamily="18" charset="0"/>
              </a:rPr>
              <a:t>(a)                                                                                 </a:t>
            </a:r>
            <a:r>
              <a:rPr lang="en-US" dirty="0" smtClean="0">
                <a:cs typeface="Times New Roman" panose="02020603050405020304" pitchFamily="18" charset="0"/>
              </a:rPr>
              <a:t>  </a:t>
            </a:r>
            <a:r>
              <a:rPr lang="en-US" dirty="0">
                <a:cs typeface="Times New Roman" panose="02020603050405020304" pitchFamily="18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1740545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855" y="431336"/>
            <a:ext cx="10515600" cy="723884"/>
          </a:xfrm>
        </p:spPr>
        <p:txBody>
          <a:bodyPr>
            <a:normAutofit/>
          </a:bodyPr>
          <a:lstStyle/>
          <a:p>
            <a:r>
              <a:rPr lang="en-US" sz="2800" dirty="0"/>
              <a:t>Supplementary fig. 1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" y="1230502"/>
            <a:ext cx="9151534" cy="5103549"/>
            <a:chOff x="410425" y="1321037"/>
            <a:chExt cx="9151534" cy="5103549"/>
          </a:xfrm>
        </p:grpSpPr>
        <p:grpSp>
          <p:nvGrpSpPr>
            <p:cNvPr id="13" name="Group 12"/>
            <p:cNvGrpSpPr/>
            <p:nvPr/>
          </p:nvGrpSpPr>
          <p:grpSpPr>
            <a:xfrm>
              <a:off x="410425" y="1540860"/>
              <a:ext cx="9124376" cy="4883726"/>
              <a:chOff x="410425" y="1540860"/>
              <a:chExt cx="9124376" cy="4883726"/>
            </a:xfrm>
          </p:grpSpPr>
          <p:pic>
            <p:nvPicPr>
              <p:cNvPr id="10" name="Content Placeholder 3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8879"/>
              <a:stretch/>
            </p:blipFill>
            <p:spPr>
              <a:xfrm>
                <a:off x="410425" y="4882534"/>
                <a:ext cx="9124376" cy="1542052"/>
              </a:xfrm>
              <a:prstGeom prst="rect">
                <a:avLst/>
              </a:prstGeom>
            </p:spPr>
          </p:pic>
          <p:pic>
            <p:nvPicPr>
              <p:cNvPr id="11" name="Picture 10"/>
              <p:cNvPicPr>
                <a:picLocks noChangeAspect="1"/>
              </p:cNvPicPr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6061"/>
              <a:stretch/>
            </p:blipFill>
            <p:spPr>
              <a:xfrm>
                <a:off x="410425" y="3193508"/>
                <a:ext cx="9124376" cy="1595599"/>
              </a:xfrm>
              <a:prstGeom prst="rect">
                <a:avLst/>
              </a:prstGeom>
            </p:spPr>
          </p:pic>
          <p:pic>
            <p:nvPicPr>
              <p:cNvPr id="12" name="Picture 11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7869"/>
              <a:stretch/>
            </p:blipFill>
            <p:spPr>
              <a:xfrm>
                <a:off x="410425" y="1540860"/>
                <a:ext cx="9124376" cy="1561234"/>
              </a:xfrm>
              <a:prstGeom prst="rect">
                <a:avLst/>
              </a:prstGeom>
            </p:spPr>
          </p:pic>
        </p:grpSp>
        <p:sp>
          <p:nvSpPr>
            <p:cNvPr id="14" name="TextBox 13"/>
            <p:cNvSpPr txBox="1"/>
            <p:nvPr/>
          </p:nvSpPr>
          <p:spPr>
            <a:xfrm>
              <a:off x="8961364" y="1321037"/>
              <a:ext cx="5100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cs typeface="Times New Roman" panose="02020603050405020304" pitchFamily="18" charset="0"/>
                </a:rPr>
                <a:t>(a)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9024760" y="2973686"/>
              <a:ext cx="5100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cs typeface="Times New Roman" panose="02020603050405020304" pitchFamily="18" charset="0"/>
                </a:rPr>
                <a:t>(b</a:t>
              </a:r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9051919" y="4662712"/>
              <a:ext cx="51004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</a:t>
              </a:r>
              <a:r>
                <a:rPr lang="en-US" sz="1600" dirty="0">
                  <a:cs typeface="Times New Roman" panose="02020603050405020304" pitchFamily="18" charset="0"/>
                </a:rPr>
                <a:t>c)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5280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1240</TotalTime>
  <Words>197</Words>
  <Application>Microsoft Office PowerPoint</Application>
  <PresentationFormat>On-screen Show (4:3)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SimSun</vt:lpstr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Supplementary fig. 1</vt:lpstr>
    </vt:vector>
  </TitlesOfParts>
  <Company>Salisbury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Fig. 3</dc:title>
  <dc:creator>Xiaohong Wang</dc:creator>
  <cp:lastModifiedBy>Xiaohong Wang</cp:lastModifiedBy>
  <cp:revision>63</cp:revision>
  <dcterms:created xsi:type="dcterms:W3CDTF">2020-03-19T02:39:24Z</dcterms:created>
  <dcterms:modified xsi:type="dcterms:W3CDTF">2020-04-02T16:27:19Z</dcterms:modified>
</cp:coreProperties>
</file>

<file path=docProps/thumbnail.jpeg>
</file>